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Purpose: introduce the lesson sequence and set an interactive tone.
Teacher talk: Today we will practise talking about ourselves and learn how to use a bilingual dictionary accurately.
Kagan principle: students will speak often, with equal participation and partner accountability.
Language learning strategy focus: ask questions, infer meaning from examples, use dictionary information, and reflect on progress.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3 minutes. Share outcomes in student-friendly language.
Ask students to repeat the success criteria in pairs: “Today I can ask questions, use a dictionary, and write about myself.”
Kagan: explain that everyone will have a role and speaking time.
Language strategy: students keep a mini target: one speaking goal and one vocabulary goal.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minutes.
Kagan Timed Pair Share: Partner A speaks for 30 seconds, Partner B listens and thanks. Then switch.
Language learning strategy: compensation strategy — students use visual clues and expressions like “maybe” when they do not know exact words.
Teacher monitors for common errors with present continuous: “They are walking,” “He is sitting.”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7 minutes.
Kagan RallyRobin: pairs take turns completing one question each. After each answer, they add a follow-up question.
Focus language: auxiliary do/does/did, present simple, past simple.
Differentiation: give weaker students the completed question stems; challenge stronger students to ask two follow-ups.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minutes.
Give students thinking time before speaking to reduce anxiety.
Kagan PIES: Positive interdependence, Individual accountability, Equal participation, Simultaneous interaction.
Language strategy: social strategy — listen actively and ask for more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minutes.
Kagan Numbered Heads Together: groups agree on the correct form, then teacher calls a number. That student answers for the group.
Keep pace quick. Avoid long grammar explanation; use examples from student questions.
Language strategy: cognitive strategy — notice patterns in examples and reuse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8 minutes.
Kagan RoundRobin: each learner answers one question in turn; no one is skipped.
The reporter must report group information, so listening has a purpose.
Language strategy: metacognitive + social — listen for key details, then summarize.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8–10 minutes.
Students use answers from speaking activity; this lowers cognitive load and improves fluency.
Kagan RallyCoach: one student writes while the partner coaches using the checklist only, not by rewriting the answer.
Language strategy: metacognitive strategy — use a checklist to self-monitor before handing in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minutes.
Kagan Showdown: teacher asks a question, students write an answer quietly, then “show down” answers at the same time.
Emphasize: students should not stop at translation; they should check part of speech and examples.
Language strategy: dictionary strategy — use pronunciation, grammar label, meaning and example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8 minutes.
First attempt: students sort without the answers visible. Use this slide later as feedback/answer key.
Kagan RallyRobin: partners alternate words. If one student is unsure, they say “I think it is…” and explain why.
Language strategy: cognitive classification — grouping words by function supports retention.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8 minutes.
Kagan Quiz-Quiz-Trade: students stand, quiz a partner, praise/correct, trade cards, and move on.
Teacher preparation: write each word on a card with one meaning on the back for support.
Language strategy: infer meaning from context and confirm with examples in the dictionary.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7 minutes.
Students first identify objects in the picture, then look around the room for five unknown words.
Kagan Find Someone Who: students move and ask classmates “Do you know the English word for this?”
Language strategy: vocabulary notebook — record pronunciation, meaning, and example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minutes, or use as a mid-lesson pause.
Students select one strategy to use in the final task. This improves ownership and self-regulation.
Ask students to write the reflection prompt after the exit ticket if time allows.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minutes.
Students complete the exit ticket individually. Collect or have students show it at the door.
Kagan review option: before individual writing, use Numbered Heads Together for a quick oral review of the three learning outcomes.
Use rubric evidence to plan the next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>
                <a:alpha val="0"/>
              </a:srgbClr>
            </a:solidFill>
            <a:prstDash val="solid"/>
          </a:ln>
        </p:spPr>
      </p:sp>
      <p:pic>
        <p:nvPicPr>
          <p:cNvPr id="3" name="Image 0" descr="/mnt/data/a_realistic_well_lit_classroom_desk_still_life_sc_batch_2.png">    </p:cNvPr>
          <p:cNvPicPr>
            <a:picLocks noChangeAspect="1"/>
          </p:cNvPicPr>
          <p:nvPr/>
        </p:nvPicPr>
        <p:blipFill>
          <a:blip r:embed="rId1"/>
          <a:srcRect l="25312" r="25312" t="0" b="0"/>
          <a:stretch/>
        </p:blipFill>
        <p:spPr>
          <a:xfrm>
            <a:off x="6172200" y="0"/>
            <a:ext cx="601675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6583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DB7A3"/>
                </a:solidFill>
              </a:rPr>
              <a:t>Unit 1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Getting to Know You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85800" y="1874520"/>
            <a:ext cx="5212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2F78B7"/>
                </a:solidFill>
              </a:rPr>
              <a:t>&amp; Using a Bilingual Dictionary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13232" y="2514600"/>
            <a:ext cx="4297680" cy="0"/>
          </a:xfrm>
          <a:prstGeom prst="line">
            <a:avLst/>
          </a:prstGeom>
          <a:noFill/>
          <a:ln w="38100">
            <a:solidFill>
              <a:srgbClr val="F2B84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816352"/>
            <a:ext cx="489204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Detailed lesson slides with Kagan cooperative structures and language-learning strategies.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13232" y="3822192"/>
            <a:ext cx="114300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" y="3877056"/>
            <a:ext cx="9966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Speaking</a:t>
            </a:r>
            <a:endParaRPr lang="en-US" sz="880" dirty="0"/>
          </a:p>
        </p:txBody>
      </p:sp>
      <p:sp>
        <p:nvSpPr>
          <p:cNvPr id="11" name="Shape 8"/>
          <p:cNvSpPr/>
          <p:nvPr/>
        </p:nvSpPr>
        <p:spPr>
          <a:xfrm>
            <a:off x="1984248" y="3822192"/>
            <a:ext cx="123444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057400" y="3877056"/>
            <a:ext cx="108813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Vocabulary</a:t>
            </a:r>
            <a:endParaRPr lang="en-US" sz="880" dirty="0"/>
          </a:p>
        </p:txBody>
      </p:sp>
      <p:sp>
        <p:nvSpPr>
          <p:cNvPr id="13" name="Shape 10"/>
          <p:cNvSpPr/>
          <p:nvPr/>
        </p:nvSpPr>
        <p:spPr>
          <a:xfrm>
            <a:off x="3355848" y="3822192"/>
            <a:ext cx="160020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29000" y="3877056"/>
            <a:ext cx="14538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Dictionary Skills</a:t>
            </a:r>
            <a:endParaRPr lang="en-US" sz="880" dirty="0"/>
          </a:p>
        </p:txBody>
      </p:sp>
      <p:pic>
        <p:nvPicPr>
          <p:cNvPr id="15" name="Image 1" descr="/mnt/data/page_practice_rot90.png">    </p:cNvPr>
          <p:cNvPicPr>
            <a:picLocks noChangeAspect="1"/>
          </p:cNvPicPr>
          <p:nvPr/>
        </p:nvPicPr>
        <p:blipFill>
          <a:blip r:embed="rId2"/>
          <a:srcRect l="101" r="101" t="0" b="0"/>
          <a:stretch/>
        </p:blipFill>
        <p:spPr>
          <a:xfrm>
            <a:off x="704088" y="4617720"/>
            <a:ext cx="2514600" cy="1417320"/>
          </a:xfrm>
          <a:prstGeom prst="rect">
            <a:avLst/>
          </a:prstGeom>
        </p:spPr>
      </p:pic>
      <p:pic>
        <p:nvPicPr>
          <p:cNvPr id="16" name="Image 2" descr="/mnt/data/78672A8F-0A61-43C0-9E81-1BD2EC9A16FA.jpeg">    </p:cNvPr>
          <p:cNvPicPr>
            <a:picLocks noChangeAspect="1"/>
          </p:cNvPicPr>
          <p:nvPr/>
        </p:nvPicPr>
        <p:blipFill>
          <a:blip r:embed="rId3"/>
          <a:srcRect l="0" r="0" t="25312" b="25312"/>
          <a:stretch/>
        </p:blipFill>
        <p:spPr>
          <a:xfrm>
            <a:off x="3401568" y="4617720"/>
            <a:ext cx="1965960" cy="14173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19" name="Text 13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Learning outcomes &amp; lesson flow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45–60 minute interactive lesson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a_bright_modern_cozy_study_learning_scene_in_a_w_batch_4.png">    </p:cNvPr>
          <p:cNvPicPr>
            <a:picLocks noChangeAspect="1"/>
          </p:cNvPicPr>
          <p:nvPr/>
        </p:nvPicPr>
        <p:blipFill>
          <a:blip r:embed="rId1"/>
          <a:srcRect l="25991" r="25991" t="0" b="0"/>
          <a:stretch/>
        </p:blipFill>
        <p:spPr>
          <a:xfrm>
            <a:off x="7452360" y="1234440"/>
            <a:ext cx="4251960" cy="49834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353312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1353312"/>
            <a:ext cx="73152" cy="448056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499616"/>
            <a:ext cx="31912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By the end, learners can…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59536" y="1828800"/>
            <a:ext cx="3191256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• ask and answer personal questions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• use follow-up questions naturally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• identify noun, verb, adjective, adverb, preposition and past tense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• read a bilingual dictionary entry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• write a short paragraph about themselves</a:t>
            </a:r>
            <a:endParaRPr lang="en-US" sz="1230" dirty="0"/>
          </a:p>
        </p:txBody>
      </p:sp>
      <p:sp>
        <p:nvSpPr>
          <p:cNvPr id="10" name="Shape 7"/>
          <p:cNvSpPr/>
          <p:nvPr/>
        </p:nvSpPr>
        <p:spPr>
          <a:xfrm>
            <a:off x="4434840" y="1353312"/>
            <a:ext cx="2697480" cy="448056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34840" y="1353312"/>
            <a:ext cx="73152" cy="448056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6008" y="1499616"/>
            <a:ext cx="2368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Lesson flow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636008" y="1828800"/>
            <a:ext cx="2368296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1. Warm-up: photo talk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2. Partner questions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3. Group speaking practice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4. Dictionary entry analysis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5. Word-class sort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6. Multiple meanings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7. Writing and exit ticket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58368" y="5980176"/>
            <a:ext cx="201168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1520" y="6035040"/>
            <a:ext cx="18653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Kagan: equal participation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2788920" y="5980176"/>
            <a:ext cx="228600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862072" y="6035040"/>
            <a:ext cx="21396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plan → practise → check</a:t>
            </a:r>
            <a:endParaRPr lang="en-US" sz="880" dirty="0"/>
          </a:p>
        </p:txBody>
      </p:sp>
      <p:sp>
        <p:nvSpPr>
          <p:cNvPr id="19" name="Text 15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0" name="Text 16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Starter: What can you say about the pictures?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Activate background knowledge before reading the exercise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practice_photos_crop.png">    </p:cNvPr>
          <p:cNvPicPr>
            <a:picLocks noChangeAspect="1"/>
          </p:cNvPicPr>
          <p:nvPr/>
        </p:nvPicPr>
        <p:blipFill>
          <a:blip r:embed="rId1"/>
          <a:srcRect l="816" r="816" t="0" b="0"/>
          <a:stretch/>
        </p:blipFill>
        <p:spPr>
          <a:xfrm>
            <a:off x="685800" y="1325880"/>
            <a:ext cx="4937760" cy="4251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89320" y="1325880"/>
            <a:ext cx="260604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89320" y="1325880"/>
            <a:ext cx="73152" cy="150876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190488" y="1472184"/>
            <a:ext cx="22768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Think silently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190488" y="1801368"/>
            <a:ext cx="2276856" cy="9235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Look at the people. What do you notice?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Where might they be?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What are they doing?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989320" y="3063240"/>
            <a:ext cx="260604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989320" y="3063240"/>
            <a:ext cx="73152" cy="132588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90488" y="3209544"/>
            <a:ext cx="22768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Pair share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90488" y="3538728"/>
            <a:ext cx="2276856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Tell your partner 2 ideas.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Use: “I think…” / “Maybe…”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989320" y="4617720"/>
            <a:ext cx="260604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89320" y="4617720"/>
            <a:ext cx="73152" cy="114300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90488" y="4764024"/>
            <a:ext cx="22768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Share with class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190488" y="5093208"/>
            <a:ext cx="2276856" cy="557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One student reports a partner’s idea: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“My partner thinks…”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887968" y="1325880"/>
            <a:ext cx="2468880" cy="4434840"/>
          </a:xfrm>
          <a:prstGeom prst="roundRect">
            <a:avLst>
              <a:gd name="adj" fmla="val 4444"/>
            </a:avLst>
          </a:prstGeom>
          <a:solidFill>
            <a:srgbClr val="EAF4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887968" y="1325880"/>
            <a:ext cx="73152" cy="443484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089136" y="1472184"/>
            <a:ext cx="21396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Useful language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9089136" y="1801368"/>
            <a:ext cx="2139696" cy="3849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I can see…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They are…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He/She is…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I think they feel…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713232" y="5806440"/>
            <a:ext cx="201168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86384" y="5861304"/>
            <a:ext cx="18653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Timed Pair Share</a:t>
            </a:r>
            <a:endParaRPr lang="en-US" sz="880" dirty="0"/>
          </a:p>
        </p:txBody>
      </p:sp>
      <p:sp>
        <p:nvSpPr>
          <p:cNvPr id="24" name="Shape 21"/>
          <p:cNvSpPr/>
          <p:nvPr/>
        </p:nvSpPr>
        <p:spPr>
          <a:xfrm>
            <a:off x="2834640" y="5806440"/>
            <a:ext cx="187452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907792" y="5861304"/>
            <a:ext cx="17282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use visual clues</a:t>
            </a:r>
            <a:endParaRPr lang="en-US" sz="880" dirty="0"/>
          </a:p>
        </p:txBody>
      </p:sp>
      <p:sp>
        <p:nvSpPr>
          <p:cNvPr id="27" name="Text 23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8" name="Text 24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Talking about you: question bank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From controlled questions to natural conversation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practice_questions_crop.png">    </p:cNvPr>
          <p:cNvPicPr>
            <a:picLocks noChangeAspect="1"/>
          </p:cNvPicPr>
          <p:nvPr/>
        </p:nvPicPr>
        <p:blipFill>
          <a:blip r:embed="rId1"/>
          <a:srcRect l="20257" r="20257" t="0" b="0"/>
          <a:stretch/>
        </p:blipFill>
        <p:spPr>
          <a:xfrm>
            <a:off x="658368" y="1261872"/>
            <a:ext cx="3749040" cy="5120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709160" y="1243584"/>
            <a:ext cx="3218688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709160" y="1243584"/>
            <a:ext cx="73152" cy="228600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0328" y="1389888"/>
            <a:ext cx="28895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Complete the questions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910328" y="1719072"/>
            <a:ext cx="2889504" cy="1700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Where do you live?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Do you have any brothers or sisters?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What do you like doing at the weekend?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Where did you go for your last holiday?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09160" y="3767328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709160" y="3767328"/>
            <a:ext cx="73152" cy="187452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910328" y="3913632"/>
            <a:ext cx="28895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Add one follow-up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10328" y="4242816"/>
            <a:ext cx="2889504" cy="1289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Example: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A: Where do you live?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B: I live in Dammam.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A: Is it near the sea?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229600" y="1243584"/>
            <a:ext cx="2788920" cy="4398264"/>
          </a:xfrm>
          <a:prstGeom prst="roundRect">
            <a:avLst>
              <a:gd name="adj" fmla="val 3934"/>
            </a:avLst>
          </a:prstGeom>
          <a:solidFill>
            <a:srgbClr val="EAF8F5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0" y="1243584"/>
            <a:ext cx="73152" cy="4398264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30768" y="1389888"/>
            <a:ext cx="24597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Question words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430768" y="1719072"/>
            <a:ext cx="2459736" cy="3813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Where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What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When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Who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Why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3313F"/>
                </a:solidFill>
              </a:rPr>
              <a:t>How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4709160" y="5888736"/>
            <a:ext cx="1572768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82312" y="5943600"/>
            <a:ext cx="1426464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RallyRobin</a:t>
            </a:r>
            <a:endParaRPr lang="en-US" sz="880" dirty="0"/>
          </a:p>
        </p:txBody>
      </p:sp>
      <p:sp>
        <p:nvSpPr>
          <p:cNvPr id="20" name="Shape 17"/>
          <p:cNvSpPr/>
          <p:nvPr/>
        </p:nvSpPr>
        <p:spPr>
          <a:xfrm>
            <a:off x="6419088" y="5888736"/>
            <a:ext cx="228600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92240" y="5943600"/>
            <a:ext cx="21396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Strategy: ask follow-up questions</a:t>
            </a:r>
            <a:endParaRPr lang="en-US" sz="880" dirty="0"/>
          </a:p>
        </p:txBody>
      </p:sp>
      <p:sp>
        <p:nvSpPr>
          <p:cNvPr id="23" name="Text 19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4" name="Text 20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Kagan speaking structure: Timed Pair Share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Equal speaking time + active listening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a_bright_modern_classroom_or_discussion_workshop_batch_1.png">    </p:cNvPr>
          <p:cNvPicPr>
            <a:picLocks noChangeAspect="1"/>
          </p:cNvPicPr>
          <p:nvPr/>
        </p:nvPicPr>
        <p:blipFill>
          <a:blip r:embed="rId1"/>
          <a:srcRect l="24808" r="24808" t="0" b="0"/>
          <a:stretch/>
        </p:blipFill>
        <p:spPr>
          <a:xfrm>
            <a:off x="640080" y="1234440"/>
            <a:ext cx="4297680" cy="4800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57800" y="1234440"/>
            <a:ext cx="269748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257800" y="1234440"/>
            <a:ext cx="73152" cy="123444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58968" y="1380744"/>
            <a:ext cx="2368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Step 1 — Prepare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58968" y="1709928"/>
            <a:ext cx="2368296" cy="649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Write 3 answers first.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Do not read full sentences.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257800" y="269748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257800" y="2697480"/>
            <a:ext cx="73152" cy="132588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58968" y="2843784"/>
            <a:ext cx="2368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Step 2 — Speak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58968" y="3172968"/>
            <a:ext cx="2368296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Partner A: 45 seconds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Partner B: listen + note 1 interesting detail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257800" y="425196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257800" y="4251960"/>
            <a:ext cx="73152" cy="132588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58968" y="4398264"/>
            <a:ext cx="2368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Step 3 — Switch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458968" y="4727448"/>
            <a:ext cx="2368296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Partner B speaks.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3313F"/>
                </a:solidFill>
              </a:rPr>
              <a:t>Partner A listens and asks one follow-up.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257032" y="1234440"/>
            <a:ext cx="2743200" cy="4343400"/>
          </a:xfrm>
          <a:prstGeom prst="roundRect">
            <a:avLst>
              <a:gd name="adj" fmla="val 4000"/>
            </a:avLst>
          </a:prstGeom>
          <a:solidFill>
            <a:srgbClr val="EAF4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234440"/>
            <a:ext cx="73152" cy="434340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58200" y="1380744"/>
            <a:ext cx="24140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Listener language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458200" y="1709928"/>
            <a:ext cx="241401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Really?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Me too.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Why?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Where exactly?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That sounds interesting.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5257800" y="5852160"/>
            <a:ext cx="393192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330952" y="5907024"/>
            <a:ext cx="37856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Individual accountability: report your partner’s answer</a:t>
            </a:r>
            <a:endParaRPr lang="en-US" sz="880" dirty="0"/>
          </a:p>
        </p:txBody>
      </p:sp>
      <p:sp>
        <p:nvSpPr>
          <p:cNvPr id="25" name="Text 21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6" name="Text 22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Language focus: time and question forms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Build accuracy before group practice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61872"/>
            <a:ext cx="274320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261872"/>
            <a:ext cx="73152" cy="141732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408176"/>
            <a:ext cx="24140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Present simple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86968" y="1737360"/>
            <a:ext cx="241401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Where do you live?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What do you like doing?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75888" y="1261872"/>
            <a:ext cx="3017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75888" y="1261872"/>
            <a:ext cx="73152" cy="141732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77056" y="1408176"/>
            <a:ext cx="26883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Present continuous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77056" y="1737360"/>
            <a:ext cx="268833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What are you doing at the moment?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What are you doing after class?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967728" y="126187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67728" y="1261872"/>
            <a:ext cx="73152" cy="141732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68896" y="1408176"/>
            <a:ext cx="28254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Past simple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168896" y="1737360"/>
            <a:ext cx="282549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What did you do yesterday?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Where did you go for your last holiday?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85800" y="3063240"/>
            <a:ext cx="2743200" cy="2286000"/>
          </a:xfrm>
          <a:prstGeom prst="roundRect">
            <a:avLst>
              <a:gd name="adj" fmla="val 4800"/>
            </a:avLst>
          </a:prstGeom>
          <a:solidFill>
            <a:srgbClr val="EAF8F5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" y="3063240"/>
            <a:ext cx="73152" cy="228600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968" y="3209544"/>
            <a:ext cx="24140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Useful time words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86968" y="3538728"/>
            <a:ext cx="2414016" cy="1700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313F"/>
                </a:solidFill>
              </a:rPr>
              <a:t>at the moment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3313F"/>
                </a:solidFill>
              </a:rPr>
              <a:t>yesterday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3313F"/>
                </a:solidFill>
              </a:rPr>
              <a:t>last holiday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3313F"/>
                </a:solidFill>
              </a:rPr>
              <a:t>at the weekend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3313F"/>
                </a:solidFill>
              </a:rPr>
              <a:t>after this class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675888" y="3063240"/>
            <a:ext cx="301752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675888" y="3063240"/>
            <a:ext cx="73152" cy="228600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877056" y="3209544"/>
            <a:ext cx="26883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Micro-drill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877056" y="3538728"/>
            <a:ext cx="2688336" cy="1700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Teacher says a time word.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Students choose the question form.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Example: yesterday → did</a:t>
            </a:r>
            <a:endParaRPr lang="en-US" sz="1400" dirty="0"/>
          </a:p>
        </p:txBody>
      </p:sp>
      <p:pic>
        <p:nvPicPr>
          <p:cNvPr id="25" name="Image 0" descr="/mnt/data/a_bright_modern_cozy_study_learning_scene_in_a_w_batch_4.png">    </p:cNvPr>
          <p:cNvPicPr>
            <a:picLocks noChangeAspect="1"/>
          </p:cNvPicPr>
          <p:nvPr/>
        </p:nvPicPr>
        <p:blipFill>
          <a:blip r:embed="rId1"/>
          <a:srcRect l="11167" r="11167" t="0" b="0"/>
          <a:stretch/>
        </p:blipFill>
        <p:spPr>
          <a:xfrm>
            <a:off x="6967728" y="3063240"/>
            <a:ext cx="3154680" cy="2286000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685800" y="5742432"/>
            <a:ext cx="242316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8952" y="5797296"/>
            <a:ext cx="22768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Numbered Heads Together</a:t>
            </a:r>
            <a:endParaRPr lang="en-US" sz="880" dirty="0"/>
          </a:p>
        </p:txBody>
      </p:sp>
      <p:sp>
        <p:nvSpPr>
          <p:cNvPr id="28" name="Shape 25"/>
          <p:cNvSpPr/>
          <p:nvPr/>
        </p:nvSpPr>
        <p:spPr>
          <a:xfrm>
            <a:off x="3246120" y="5742432"/>
            <a:ext cx="233172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319272" y="5797296"/>
            <a:ext cx="21854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Strategy: notice grammar patterns</a:t>
            </a:r>
            <a:endParaRPr lang="en-US" sz="880" dirty="0"/>
          </a:p>
        </p:txBody>
      </p:sp>
      <p:sp>
        <p:nvSpPr>
          <p:cNvPr id="31" name="Text 27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32" name="Text 28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Group speaking: RoundRobin interview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Students ask, answer, and build fluency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a_bright_modern_classroom_or_discussion_workshop_batch_1.png">    </p:cNvPr>
          <p:cNvPicPr>
            <a:picLocks noChangeAspect="1"/>
          </p:cNvPicPr>
          <p:nvPr/>
        </p:nvPicPr>
        <p:blipFill>
          <a:blip r:embed="rId1"/>
          <a:srcRect l="25805" r="25805" t="0" b="0"/>
          <a:stretch/>
        </p:blipFill>
        <p:spPr>
          <a:xfrm>
            <a:off x="7388352" y="1207008"/>
            <a:ext cx="4206240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1325880"/>
            <a:ext cx="27889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325880"/>
            <a:ext cx="73152" cy="219456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472184"/>
            <a:ext cx="24597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Role cards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86968" y="1801368"/>
            <a:ext cx="2459736" cy="1609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3313F"/>
                </a:solidFill>
              </a:rPr>
              <a:t>1. Question leader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23313F"/>
                </a:solidFill>
              </a:rPr>
              <a:t>2. Timekeeper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23313F"/>
                </a:solidFill>
              </a:rPr>
              <a:t>3. Follow-up captain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23313F"/>
                </a:solidFill>
              </a:rPr>
              <a:t>4. Reporter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3749040" y="1325880"/>
            <a:ext cx="3108960" cy="329184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749040" y="1325880"/>
            <a:ext cx="73152" cy="329184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950208" y="1472184"/>
            <a:ext cx="277977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Group questions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950208" y="1801368"/>
            <a:ext cx="2779776" cy="2706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Do you like reading?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What sort of activities do you like?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What are you doing at the moment?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What did you do yesterday?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What are you doing after class?</a:t>
            </a:r>
            <a:endParaRPr lang="en-US" sz="1260" dirty="0"/>
          </a:p>
        </p:txBody>
      </p:sp>
      <p:sp>
        <p:nvSpPr>
          <p:cNvPr id="14" name="Shape 11"/>
          <p:cNvSpPr/>
          <p:nvPr/>
        </p:nvSpPr>
        <p:spPr>
          <a:xfrm>
            <a:off x="685800" y="3840480"/>
            <a:ext cx="2788920" cy="1417320"/>
          </a:xfrm>
          <a:prstGeom prst="roundRect">
            <a:avLst>
              <a:gd name="adj" fmla="val 7742"/>
            </a:avLst>
          </a:prstGeom>
          <a:solidFill>
            <a:srgbClr val="FFF3D8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5800" y="3840480"/>
            <a:ext cx="73152" cy="141732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986784"/>
            <a:ext cx="24597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Reporter sentence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6968" y="4315968"/>
            <a:ext cx="245973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“In our group, two people like reading. One person is going shopping after class.”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85800" y="5596128"/>
            <a:ext cx="164592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58952" y="5650992"/>
            <a:ext cx="14996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RoundRobin</a:t>
            </a:r>
            <a:endParaRPr lang="en-US" sz="880" dirty="0"/>
          </a:p>
        </p:txBody>
      </p:sp>
      <p:sp>
        <p:nvSpPr>
          <p:cNvPr id="20" name="Shape 17"/>
          <p:cNvSpPr/>
          <p:nvPr/>
        </p:nvSpPr>
        <p:spPr>
          <a:xfrm>
            <a:off x="2468880" y="5596128"/>
            <a:ext cx="242316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42032" y="5650992"/>
            <a:ext cx="22768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take notes while listening</a:t>
            </a:r>
            <a:endParaRPr lang="en-US" sz="880" dirty="0"/>
          </a:p>
        </p:txBody>
      </p:sp>
      <p:sp>
        <p:nvSpPr>
          <p:cNvPr id="23" name="Text 19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4" name="Text 20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Writing task: a short paragraph about you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Move from speaking notes to a connected paragraph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page_practice_rot90.png">    </p:cNvPr>
          <p:cNvPicPr>
            <a:picLocks noChangeAspect="1"/>
          </p:cNvPicPr>
          <p:nvPr/>
        </p:nvPicPr>
        <p:blipFill>
          <a:blip r:embed="rId1"/>
          <a:srcRect l="26606" r="26606" t="0" b="0"/>
          <a:stretch/>
        </p:blipFill>
        <p:spPr>
          <a:xfrm>
            <a:off x="7452360" y="1243584"/>
            <a:ext cx="4069080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1261872"/>
            <a:ext cx="38404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261872"/>
            <a:ext cx="73152" cy="210312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408176"/>
            <a:ext cx="3511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Paragraph frame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86968" y="1737360"/>
            <a:ext cx="3511296" cy="1517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My name is _____. I live in _____. I have _____. At the weekend, I like _____. Yesterday, I _____. After this class, I am going to _____.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3675888"/>
            <a:ext cx="3840480" cy="2057400"/>
          </a:xfrm>
          <a:prstGeom prst="roundRect">
            <a:avLst>
              <a:gd name="adj" fmla="val 5333"/>
            </a:avLst>
          </a:prstGeom>
          <a:solidFill>
            <a:srgbClr val="EAF8F5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3675888"/>
            <a:ext cx="73152" cy="205740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86968" y="3822192"/>
            <a:ext cx="351129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Writing checklist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86968" y="4151376"/>
            <a:ext cx="3511296" cy="1472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Capital letters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Full stops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5–6 sentences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One past sentence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One future/intention sentence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□ One interesting detail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4736592" y="1261872"/>
            <a:ext cx="2331720" cy="4471416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736592" y="1261872"/>
            <a:ext cx="73152" cy="4471416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37760" y="1408176"/>
            <a:ext cx="20025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Peer support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937760" y="1737360"/>
            <a:ext cx="2002536" cy="3886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313F"/>
                </a:solidFill>
              </a:rPr>
              <a:t>RallyCoach: Partner A writes. Partner B checks one item from the checklist. Then switch.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85800" y="5961888"/>
            <a:ext cx="169164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58952" y="6016752"/>
            <a:ext cx="154533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RallyCoach</a:t>
            </a:r>
            <a:endParaRPr lang="en-US" sz="880" dirty="0"/>
          </a:p>
        </p:txBody>
      </p:sp>
      <p:sp>
        <p:nvSpPr>
          <p:cNvPr id="20" name="Shape 17"/>
          <p:cNvSpPr/>
          <p:nvPr/>
        </p:nvSpPr>
        <p:spPr>
          <a:xfrm>
            <a:off x="2514600" y="5961888"/>
            <a:ext cx="224028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87752" y="6016752"/>
            <a:ext cx="20939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Strategy: use a model + checklist</a:t>
            </a:r>
            <a:endParaRPr lang="en-US" sz="880" dirty="0"/>
          </a:p>
        </p:txBody>
      </p:sp>
      <p:sp>
        <p:nvSpPr>
          <p:cNvPr id="23" name="Text 19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4" name="Text 20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Using a bilingual dictionary: what information can you find?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Students learn to read more than the translation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dictionary_entry_crop.png">    </p:cNvPr>
          <p:cNvPicPr>
            <a:picLocks noChangeAspect="1"/>
          </p:cNvPicPr>
          <p:nvPr/>
        </p:nvPicPr>
        <p:blipFill>
          <a:blip r:embed="rId1"/>
          <a:srcRect l="14753" r="14753" t="0" b="0"/>
          <a:stretch/>
        </p:blipFill>
        <p:spPr>
          <a:xfrm>
            <a:off x="658368" y="1225296"/>
            <a:ext cx="5577840" cy="4480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0" y="1225296"/>
            <a:ext cx="2377440" cy="44805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0" y="1225296"/>
            <a:ext cx="73152" cy="448056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84848" y="1371600"/>
            <a:ext cx="20482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Dictionary entry parts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784848" y="1700784"/>
            <a:ext cx="2048256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word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pronunciation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part of speech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definition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translation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example sentence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• related words</a:t>
            </a:r>
            <a:endParaRPr lang="en-US" sz="1420" dirty="0"/>
          </a:p>
        </p:txBody>
      </p:sp>
      <p:sp>
        <p:nvSpPr>
          <p:cNvPr id="10" name="Shape 7"/>
          <p:cNvSpPr/>
          <p:nvPr/>
        </p:nvSpPr>
        <p:spPr>
          <a:xfrm>
            <a:off x="9189720" y="1225296"/>
            <a:ext cx="2331720" cy="4480560"/>
          </a:xfrm>
          <a:prstGeom prst="roundRect">
            <a:avLst>
              <a:gd name="adj" fmla="val 4706"/>
            </a:avLst>
          </a:prstGeom>
          <a:solidFill>
            <a:srgbClr val="FFF3D8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89720" y="1225296"/>
            <a:ext cx="73152" cy="448056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90888" y="1371600"/>
            <a:ext cx="20025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Teacher check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390888" y="1700784"/>
            <a:ext cx="2002536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Ask: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“What tells us it is a noun?”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“What tells us it is a verb?”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“Which example helps you use it?”</a:t>
            </a:r>
            <a:endParaRPr lang="en-US" sz="1330" dirty="0"/>
          </a:p>
        </p:txBody>
      </p:sp>
      <p:sp>
        <p:nvSpPr>
          <p:cNvPr id="14" name="Shape 11"/>
          <p:cNvSpPr/>
          <p:nvPr/>
        </p:nvSpPr>
        <p:spPr>
          <a:xfrm>
            <a:off x="658368" y="5870448"/>
            <a:ext cx="155448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1520" y="5925312"/>
            <a:ext cx="14081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Showdown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2340864" y="5870448"/>
            <a:ext cx="315468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414016" y="5925312"/>
            <a:ext cx="30083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check part of speech before translating</a:t>
            </a:r>
            <a:endParaRPr lang="en-US" sz="880" dirty="0"/>
          </a:p>
        </p:txBody>
      </p:sp>
      <p:sp>
        <p:nvSpPr>
          <p:cNvPr id="19" name="Text 15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0" name="Text 16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Vocabulary challenge: part of speech sort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Identify word class before using a word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parts_of_speech_exercise_crop.png">    </p:cNvPr>
          <p:cNvPicPr>
            <a:picLocks noChangeAspect="1"/>
          </p:cNvPicPr>
          <p:nvPr/>
        </p:nvPicPr>
        <p:blipFill>
          <a:blip r:embed="rId1"/>
          <a:srcRect l="378" r="378" t="0" b="0"/>
          <a:stretch/>
        </p:blipFill>
        <p:spPr>
          <a:xfrm>
            <a:off x="658368" y="1261872"/>
            <a:ext cx="4937760" cy="1143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2788920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871216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bread  —  noun</a:t>
            </a:r>
            <a:endParaRPr lang="en-US" sz="1030" dirty="0"/>
          </a:p>
        </p:txBody>
      </p:sp>
      <p:sp>
        <p:nvSpPr>
          <p:cNvPr id="8" name="Shape 5"/>
          <p:cNvSpPr/>
          <p:nvPr/>
        </p:nvSpPr>
        <p:spPr>
          <a:xfrm>
            <a:off x="2679192" y="2788920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770632" y="2871216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hot  —  adjective</a:t>
            </a:r>
            <a:endParaRPr lang="en-US" sz="1030" dirty="0"/>
          </a:p>
        </p:txBody>
      </p:sp>
      <p:sp>
        <p:nvSpPr>
          <p:cNvPr id="10" name="Shape 7"/>
          <p:cNvSpPr/>
          <p:nvPr/>
        </p:nvSpPr>
        <p:spPr>
          <a:xfrm>
            <a:off x="4672584" y="2788920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64024" y="2871216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write  —  verb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6665976" y="2788920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757416" y="2871216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quickly  —  adverb</a:t>
            </a:r>
            <a:endParaRPr lang="en-US" sz="1030" dirty="0"/>
          </a:p>
        </p:txBody>
      </p:sp>
      <p:sp>
        <p:nvSpPr>
          <p:cNvPr id="14" name="Shape 11"/>
          <p:cNvSpPr/>
          <p:nvPr/>
        </p:nvSpPr>
        <p:spPr>
          <a:xfrm>
            <a:off x="685800" y="3392424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3474720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beautiful  —  adjective</a:t>
            </a:r>
            <a:endParaRPr lang="en-US" sz="1030" dirty="0"/>
          </a:p>
        </p:txBody>
      </p:sp>
      <p:sp>
        <p:nvSpPr>
          <p:cNvPr id="16" name="Shape 13"/>
          <p:cNvSpPr/>
          <p:nvPr/>
        </p:nvSpPr>
        <p:spPr>
          <a:xfrm>
            <a:off x="2679192" y="3392424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770632" y="3474720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in  —  preposition</a:t>
            </a:r>
            <a:endParaRPr lang="en-US" sz="1030" dirty="0"/>
          </a:p>
        </p:txBody>
      </p:sp>
      <p:sp>
        <p:nvSpPr>
          <p:cNvPr id="18" name="Shape 15"/>
          <p:cNvSpPr/>
          <p:nvPr/>
        </p:nvSpPr>
        <p:spPr>
          <a:xfrm>
            <a:off x="4672584" y="3392424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64024" y="3474720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never  —  adverb</a:t>
            </a:r>
            <a:endParaRPr lang="en-US" sz="1030" dirty="0"/>
          </a:p>
        </p:txBody>
      </p:sp>
      <p:sp>
        <p:nvSpPr>
          <p:cNvPr id="20" name="Shape 17"/>
          <p:cNvSpPr/>
          <p:nvPr/>
        </p:nvSpPr>
        <p:spPr>
          <a:xfrm>
            <a:off x="6665976" y="3392424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757416" y="3474720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went  —  past tense</a:t>
            </a:r>
            <a:endParaRPr lang="en-US" sz="1030" dirty="0"/>
          </a:p>
        </p:txBody>
      </p:sp>
      <p:sp>
        <p:nvSpPr>
          <p:cNvPr id="22" name="Shape 19"/>
          <p:cNvSpPr/>
          <p:nvPr/>
        </p:nvSpPr>
        <p:spPr>
          <a:xfrm>
            <a:off x="685800" y="3995928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4078224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on  —  preposition</a:t>
            </a:r>
            <a:endParaRPr lang="en-US" sz="1030" dirty="0"/>
          </a:p>
        </p:txBody>
      </p:sp>
      <p:sp>
        <p:nvSpPr>
          <p:cNvPr id="24" name="Shape 21"/>
          <p:cNvSpPr/>
          <p:nvPr/>
        </p:nvSpPr>
        <p:spPr>
          <a:xfrm>
            <a:off x="2679192" y="3995928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770632" y="4078224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came  —  past tense</a:t>
            </a:r>
            <a:endParaRPr lang="en-US" sz="1030" dirty="0"/>
          </a:p>
        </p:txBody>
      </p:sp>
      <p:sp>
        <p:nvSpPr>
          <p:cNvPr id="26" name="Shape 23"/>
          <p:cNvSpPr/>
          <p:nvPr/>
        </p:nvSpPr>
        <p:spPr>
          <a:xfrm>
            <a:off x="4672584" y="3995928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64024" y="4078224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eat  —  verb</a:t>
            </a:r>
            <a:endParaRPr lang="en-US" sz="1030" dirty="0"/>
          </a:p>
        </p:txBody>
      </p:sp>
      <p:sp>
        <p:nvSpPr>
          <p:cNvPr id="28" name="Shape 25"/>
          <p:cNvSpPr/>
          <p:nvPr/>
        </p:nvSpPr>
        <p:spPr>
          <a:xfrm>
            <a:off x="6665976" y="3995928"/>
            <a:ext cx="1847088" cy="438912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10160">
            <a:solidFill>
              <a:srgbClr val="D7E7F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757416" y="4078224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b="1" dirty="0">
                <a:solidFill>
                  <a:srgbClr val="153B5D"/>
                </a:solidFill>
              </a:rPr>
              <a:t>letter  —  noun</a:t>
            </a:r>
            <a:endParaRPr lang="en-US" sz="1030" dirty="0"/>
          </a:p>
        </p:txBody>
      </p:sp>
      <p:sp>
        <p:nvSpPr>
          <p:cNvPr id="30" name="Shape 27"/>
          <p:cNvSpPr/>
          <p:nvPr/>
        </p:nvSpPr>
        <p:spPr>
          <a:xfrm>
            <a:off x="8796528" y="1261872"/>
            <a:ext cx="2651760" cy="4498848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796528" y="1261872"/>
            <a:ext cx="73152" cy="4498848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997696" y="1408176"/>
            <a:ext cx="232257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How to decide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8997696" y="1737360"/>
            <a:ext cx="2322576" cy="3913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1. Can it name a thing? → noun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2. Can it show action? → verb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3. Can it describe a noun? → adjective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4. Can it describe a verb? → adverb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3313F"/>
                </a:solidFill>
              </a:rPr>
              <a:t>5. Does it show place/time? → preposition</a:t>
            </a:r>
            <a:endParaRPr lang="en-US" sz="1260" dirty="0"/>
          </a:p>
        </p:txBody>
      </p:sp>
      <p:sp>
        <p:nvSpPr>
          <p:cNvPr id="34" name="Shape 31"/>
          <p:cNvSpPr/>
          <p:nvPr/>
        </p:nvSpPr>
        <p:spPr>
          <a:xfrm>
            <a:off x="685800" y="4809744"/>
            <a:ext cx="7680960" cy="950976"/>
          </a:xfrm>
          <a:prstGeom prst="roundRect">
            <a:avLst>
              <a:gd name="adj" fmla="val 11538"/>
            </a:avLst>
          </a:prstGeom>
          <a:solidFill>
            <a:srgbClr val="EAF8F5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85800" y="4809744"/>
            <a:ext cx="73152" cy="950976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86968" y="4956048"/>
            <a:ext cx="735177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RallyRobin prompt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886968" y="5285232"/>
            <a:ext cx="735177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Partner A says a word.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3313F"/>
                </a:solidFill>
              </a:rPr>
              <a:t>Partner B says the word class and one example sentence. Then switch.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685800" y="5971032"/>
            <a:ext cx="164592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58952" y="6025896"/>
            <a:ext cx="14996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RallyRobin</a:t>
            </a:r>
            <a:endParaRPr lang="en-US" sz="880" dirty="0"/>
          </a:p>
        </p:txBody>
      </p:sp>
      <p:sp>
        <p:nvSpPr>
          <p:cNvPr id="40" name="Shape 37"/>
          <p:cNvSpPr/>
          <p:nvPr/>
        </p:nvSpPr>
        <p:spPr>
          <a:xfrm>
            <a:off x="2487168" y="5971032"/>
            <a:ext cx="2103120" cy="292608"/>
          </a:xfrm>
          <a:prstGeom prst="roundRect">
            <a:avLst>
              <a:gd name="adj" fmla="val 2187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560320" y="6025896"/>
            <a:ext cx="195681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F78B7"/>
                </a:solidFill>
              </a:rPr>
              <a:t>Strategy: classify before using</a:t>
            </a:r>
            <a:endParaRPr lang="en-US" sz="880" dirty="0"/>
          </a:p>
        </p:txBody>
      </p:sp>
      <p:sp>
        <p:nvSpPr>
          <p:cNvPr id="43" name="Text 39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44" name="Text 40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Words with more than one meaning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Use context and examples, not only translation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multiple_meanings_exercise_crop.png">    </p:cNvPr>
          <p:cNvPicPr>
            <a:picLocks noChangeAspect="1"/>
          </p:cNvPicPr>
          <p:nvPr/>
        </p:nvPicPr>
        <p:blipFill>
          <a:blip r:embed="rId1"/>
          <a:srcRect l="134" r="134" t="0" b="0"/>
          <a:stretch/>
        </p:blipFill>
        <p:spPr>
          <a:xfrm>
            <a:off x="658368" y="1261872"/>
            <a:ext cx="4983480" cy="17556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3054096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3B5D"/>
                </a:solidFill>
              </a:rPr>
              <a:t>Word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691640" y="305409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3B5D"/>
                </a:solidFill>
              </a:rPr>
              <a:t>Meaning 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251960" y="3054096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3B5D"/>
                </a:solidFill>
              </a:rPr>
              <a:t>Meaning 2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85800" y="3273552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3337560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book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1691640" y="3337560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I read a book.</a:t>
            </a:r>
            <a:endParaRPr lang="en-US" sz="920" dirty="0"/>
          </a:p>
        </p:txBody>
      </p:sp>
      <p:sp>
        <p:nvSpPr>
          <p:cNvPr id="12" name="Text 9"/>
          <p:cNvSpPr/>
          <p:nvPr/>
        </p:nvSpPr>
        <p:spPr>
          <a:xfrm>
            <a:off x="4251960" y="3337560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I booked a room.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685800" y="3621024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5F7FA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685032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kind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1691640" y="3685032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She is kind.</a:t>
            </a:r>
            <a:endParaRPr lang="en-US" sz="920" dirty="0"/>
          </a:p>
        </p:txBody>
      </p:sp>
      <p:sp>
        <p:nvSpPr>
          <p:cNvPr id="16" name="Text 13"/>
          <p:cNvSpPr/>
          <p:nvPr/>
        </p:nvSpPr>
        <p:spPr>
          <a:xfrm>
            <a:off x="4251960" y="3685032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What kind of music?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685800" y="3968496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4032504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can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1691640" y="4032504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I can swim.</a:t>
            </a:r>
            <a:endParaRPr lang="en-US" sz="920" dirty="0"/>
          </a:p>
        </p:txBody>
      </p:sp>
      <p:sp>
        <p:nvSpPr>
          <p:cNvPr id="20" name="Text 17"/>
          <p:cNvSpPr/>
          <p:nvPr/>
        </p:nvSpPr>
        <p:spPr>
          <a:xfrm>
            <a:off x="4251960" y="4032504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a can of juice</a:t>
            </a:r>
            <a:endParaRPr lang="en-US" sz="920" dirty="0"/>
          </a:p>
        </p:txBody>
      </p:sp>
      <p:sp>
        <p:nvSpPr>
          <p:cNvPr id="21" name="Shape 18"/>
          <p:cNvSpPr/>
          <p:nvPr/>
        </p:nvSpPr>
        <p:spPr>
          <a:xfrm>
            <a:off x="685800" y="4315968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5F7FA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58952" y="4379976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right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1691640" y="4379976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the right answer</a:t>
            </a:r>
            <a:endParaRPr lang="en-US" sz="920" dirty="0"/>
          </a:p>
        </p:txBody>
      </p:sp>
      <p:sp>
        <p:nvSpPr>
          <p:cNvPr id="24" name="Text 21"/>
          <p:cNvSpPr/>
          <p:nvPr/>
        </p:nvSpPr>
        <p:spPr>
          <a:xfrm>
            <a:off x="4251960" y="4379976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Turn right.</a:t>
            </a:r>
            <a:endParaRPr lang="en-US" sz="920" dirty="0"/>
          </a:p>
        </p:txBody>
      </p:sp>
      <p:sp>
        <p:nvSpPr>
          <p:cNvPr id="25" name="Shape 22"/>
          <p:cNvSpPr/>
          <p:nvPr/>
        </p:nvSpPr>
        <p:spPr>
          <a:xfrm>
            <a:off x="685800" y="4663440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58952" y="472744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flat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1691640" y="4727448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a flat road</a:t>
            </a:r>
            <a:endParaRPr lang="en-US" sz="920" dirty="0"/>
          </a:p>
        </p:txBody>
      </p:sp>
      <p:sp>
        <p:nvSpPr>
          <p:cNvPr id="28" name="Text 25"/>
          <p:cNvSpPr/>
          <p:nvPr/>
        </p:nvSpPr>
        <p:spPr>
          <a:xfrm>
            <a:off x="4251960" y="4727448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a flat/apartment</a:t>
            </a:r>
            <a:endParaRPr lang="en-US" sz="920" dirty="0"/>
          </a:p>
        </p:txBody>
      </p:sp>
      <p:sp>
        <p:nvSpPr>
          <p:cNvPr id="29" name="Shape 26"/>
          <p:cNvSpPr/>
          <p:nvPr/>
        </p:nvSpPr>
        <p:spPr>
          <a:xfrm>
            <a:off x="685800" y="5010912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5F7FA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58952" y="5074920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train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1691640" y="5074920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a train to Riyadh</a:t>
            </a:r>
            <a:endParaRPr lang="en-US" sz="920" dirty="0"/>
          </a:p>
        </p:txBody>
      </p:sp>
      <p:sp>
        <p:nvSpPr>
          <p:cNvPr id="32" name="Text 29"/>
          <p:cNvSpPr/>
          <p:nvPr/>
        </p:nvSpPr>
        <p:spPr>
          <a:xfrm>
            <a:off x="4251960" y="5074920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train for a race</a:t>
            </a:r>
            <a:endParaRPr lang="en-US" sz="920" dirty="0"/>
          </a:p>
        </p:txBody>
      </p:sp>
      <p:sp>
        <p:nvSpPr>
          <p:cNvPr id="33" name="Shape 30"/>
          <p:cNvSpPr/>
          <p:nvPr/>
        </p:nvSpPr>
        <p:spPr>
          <a:xfrm>
            <a:off x="685800" y="5358384"/>
            <a:ext cx="6263640" cy="301752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6350">
            <a:solidFill>
              <a:srgbClr val="EDF2F7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58952" y="5422392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F78B7"/>
                </a:solidFill>
              </a:rPr>
              <a:t>ring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1691640" y="5422392"/>
            <a:ext cx="2286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a gold ring</a:t>
            </a:r>
            <a:endParaRPr lang="en-US" sz="920" dirty="0"/>
          </a:p>
        </p:txBody>
      </p:sp>
      <p:sp>
        <p:nvSpPr>
          <p:cNvPr id="36" name="Text 33"/>
          <p:cNvSpPr/>
          <p:nvPr/>
        </p:nvSpPr>
        <p:spPr>
          <a:xfrm>
            <a:off x="4251960" y="5422392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23313F"/>
                </a:solidFill>
              </a:rPr>
              <a:t>My phone will ring.</a:t>
            </a:r>
            <a:endParaRPr lang="en-US" sz="920" dirty="0"/>
          </a:p>
        </p:txBody>
      </p:sp>
      <p:sp>
        <p:nvSpPr>
          <p:cNvPr id="37" name="Shape 34"/>
          <p:cNvSpPr/>
          <p:nvPr/>
        </p:nvSpPr>
        <p:spPr>
          <a:xfrm>
            <a:off x="7360920" y="1261872"/>
            <a:ext cx="393192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360920" y="1261872"/>
            <a:ext cx="73152" cy="214884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562088" y="1408176"/>
            <a:ext cx="36027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Quiz-Quiz-Trade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7562088" y="1737360"/>
            <a:ext cx="3602736" cy="1563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1. Each student gets one word card.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2. Ask a partner for two meanings.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3. Coach if needed.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23313F"/>
                </a:solidFill>
              </a:rPr>
              <a:t>4. Trade cards and find a new partner.</a:t>
            </a:r>
            <a:endParaRPr lang="en-US" sz="1330" dirty="0"/>
          </a:p>
        </p:txBody>
      </p:sp>
      <p:sp>
        <p:nvSpPr>
          <p:cNvPr id="41" name="Shape 38"/>
          <p:cNvSpPr/>
          <p:nvPr/>
        </p:nvSpPr>
        <p:spPr>
          <a:xfrm>
            <a:off x="7360920" y="3657600"/>
            <a:ext cx="3931920" cy="1920240"/>
          </a:xfrm>
          <a:prstGeom prst="roundRect">
            <a:avLst>
              <a:gd name="adj" fmla="val 5714"/>
            </a:avLst>
          </a:prstGeom>
          <a:solidFill>
            <a:srgbClr val="EAF4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7360920" y="3657600"/>
            <a:ext cx="73152" cy="192024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562088" y="3803904"/>
            <a:ext cx="360273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Language strategy</a:t>
            </a:r>
            <a:endParaRPr lang="en-US" sz="1400" dirty="0"/>
          </a:p>
        </p:txBody>
      </p:sp>
      <p:sp>
        <p:nvSpPr>
          <p:cNvPr id="44" name="Text 41"/>
          <p:cNvSpPr/>
          <p:nvPr/>
        </p:nvSpPr>
        <p:spPr>
          <a:xfrm>
            <a:off x="7562088" y="4133088"/>
            <a:ext cx="3602736" cy="13350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Look at the words around it.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Ask: Is it a noun, verb, adjective or direction?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Use example sentences to confirm.</a:t>
            </a:r>
            <a:endParaRPr lang="en-US" sz="1350" dirty="0"/>
          </a:p>
        </p:txBody>
      </p:sp>
      <p:sp>
        <p:nvSpPr>
          <p:cNvPr id="45" name="Shape 42"/>
          <p:cNvSpPr/>
          <p:nvPr/>
        </p:nvSpPr>
        <p:spPr>
          <a:xfrm>
            <a:off x="685800" y="5961888"/>
            <a:ext cx="201168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58952" y="6016752"/>
            <a:ext cx="18653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Quiz-Quiz-Trade</a:t>
            </a:r>
            <a:endParaRPr lang="en-US" sz="880" dirty="0"/>
          </a:p>
        </p:txBody>
      </p:sp>
      <p:sp>
        <p:nvSpPr>
          <p:cNvPr id="47" name="Shape 44"/>
          <p:cNvSpPr/>
          <p:nvPr/>
        </p:nvSpPr>
        <p:spPr>
          <a:xfrm>
            <a:off x="2834640" y="5961888"/>
            <a:ext cx="251460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2907792" y="6016752"/>
            <a:ext cx="23682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infer meaning from context</a:t>
            </a:r>
            <a:endParaRPr lang="en-US" sz="880" dirty="0"/>
          </a:p>
        </p:txBody>
      </p:sp>
      <p:sp>
        <p:nvSpPr>
          <p:cNvPr id="50" name="Text 46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51" name="Text 47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Everyday objects: look, label, verify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Use the dictionary for words you do not know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a_clean_well_lit_flat_lay_desktop_scene_photograp_batch_3.png">    </p:cNvPr>
          <p:cNvPicPr>
            <a:picLocks noChangeAspect="1"/>
          </p:cNvPicPr>
          <p:nvPr/>
        </p:nvPicPr>
        <p:blipFill>
          <a:blip r:embed="rId1"/>
          <a:srcRect l="10604" r="10604" t="0" b="0"/>
          <a:stretch/>
        </p:blipFill>
        <p:spPr>
          <a:xfrm>
            <a:off x="658368" y="1234440"/>
            <a:ext cx="608076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059168" y="1234440"/>
            <a:ext cx="2423160" cy="434340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059168" y="1234440"/>
            <a:ext cx="73152" cy="434340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260336" y="1380744"/>
            <a:ext cx="209397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Possible words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260336" y="1709928"/>
            <a:ext cx="209397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fitness tracker / wristband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comb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gum / chewing gum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tissues / tissue box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scissors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smartphone</a:t>
            </a:r>
            <a:endParaRPr lang="en-US" sz="1420" dirty="0"/>
          </a:p>
          <a:p>
            <a:pPr indent="0" marL="0">
              <a:buNone/>
            </a:pPr>
            <a:r>
              <a:rPr lang="en-US" sz="1420" dirty="0">
                <a:solidFill>
                  <a:srgbClr val="23313F"/>
                </a:solidFill>
              </a:rPr>
              <a:t>notebook</a:t>
            </a:r>
            <a:endParaRPr lang="en-US" sz="1420" dirty="0"/>
          </a:p>
        </p:txBody>
      </p:sp>
      <p:sp>
        <p:nvSpPr>
          <p:cNvPr id="10" name="Shape 7"/>
          <p:cNvSpPr/>
          <p:nvPr/>
        </p:nvSpPr>
        <p:spPr>
          <a:xfrm>
            <a:off x="9646920" y="1234440"/>
            <a:ext cx="1828800" cy="4343400"/>
          </a:xfrm>
          <a:prstGeom prst="roundRect">
            <a:avLst>
              <a:gd name="adj" fmla="val 6000"/>
            </a:avLst>
          </a:prstGeom>
          <a:solidFill>
            <a:srgbClr val="FFF3D8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46920" y="1234440"/>
            <a:ext cx="73152" cy="434340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48088" y="1380744"/>
            <a:ext cx="14996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Dictionary task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848088" y="1709928"/>
            <a:ext cx="149961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Find 5 things in the room you do not know in English.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Write: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3313F"/>
                </a:solidFill>
              </a:rPr>
              <a:t>word + pronunciation + translation + example.</a:t>
            </a:r>
            <a:endParaRPr lang="en-US" sz="1230" dirty="0"/>
          </a:p>
        </p:txBody>
      </p:sp>
      <p:sp>
        <p:nvSpPr>
          <p:cNvPr id="14" name="Shape 11"/>
          <p:cNvSpPr/>
          <p:nvPr/>
        </p:nvSpPr>
        <p:spPr>
          <a:xfrm>
            <a:off x="658368" y="5788152"/>
            <a:ext cx="201168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1520" y="5843016"/>
            <a:ext cx="186537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Find Someone Who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2788920" y="5788152"/>
            <a:ext cx="169164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862072" y="5843016"/>
            <a:ext cx="154533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word notebook</a:t>
            </a:r>
            <a:endParaRPr lang="en-US" sz="880" dirty="0"/>
          </a:p>
        </p:txBody>
      </p:sp>
      <p:sp>
        <p:nvSpPr>
          <p:cNvPr id="19" name="Text 15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0" name="Text 16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Language-learning strategy toolkit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Make students responsible for how they learn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pic>
        <p:nvPicPr>
          <p:cNvPr id="5" name="Image 0" descr="/mnt/data/a_bright_modern_cozy_study_learning_scene_in_a_w_batch_4.png">    </p:cNvPr>
          <p:cNvPicPr>
            <a:picLocks noChangeAspect="1"/>
          </p:cNvPicPr>
          <p:nvPr/>
        </p:nvPicPr>
        <p:blipFill>
          <a:blip r:embed="rId1"/>
          <a:srcRect l="27646" r="27646" t="0" b="0"/>
          <a:stretch/>
        </p:blipFill>
        <p:spPr>
          <a:xfrm>
            <a:off x="7543800" y="1234440"/>
            <a:ext cx="3886200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1298448"/>
            <a:ext cx="306324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298448"/>
            <a:ext cx="73152" cy="141732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444752"/>
            <a:ext cx="27340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Before speaking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86968" y="1773936"/>
            <a:ext cx="273405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Plan key words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Practise pronunciation quietly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Prepare one follow-up question</a:t>
            </a:r>
            <a:endParaRPr lang="en-US" sz="1270" dirty="0"/>
          </a:p>
        </p:txBody>
      </p:sp>
      <p:sp>
        <p:nvSpPr>
          <p:cNvPr id="10" name="Shape 7"/>
          <p:cNvSpPr/>
          <p:nvPr/>
        </p:nvSpPr>
        <p:spPr>
          <a:xfrm>
            <a:off x="4005072" y="1298448"/>
            <a:ext cx="306324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005072" y="1298448"/>
            <a:ext cx="73152" cy="1417320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06240" y="1444752"/>
            <a:ext cx="27340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During speaking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206240" y="1773936"/>
            <a:ext cx="2734056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3313F"/>
                </a:solidFill>
              </a:rPr>
              <a:t>• Listen for details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3313F"/>
                </a:solidFill>
              </a:rPr>
              <a:t>• Ask for repetition: “Can you say that again?”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3313F"/>
                </a:solidFill>
              </a:rPr>
              <a:t>• Use “maybe” when unsure</a:t>
            </a:r>
            <a:endParaRPr lang="en-US" sz="1240" dirty="0"/>
          </a:p>
        </p:txBody>
      </p:sp>
      <p:sp>
        <p:nvSpPr>
          <p:cNvPr id="14" name="Shape 11"/>
          <p:cNvSpPr/>
          <p:nvPr/>
        </p:nvSpPr>
        <p:spPr>
          <a:xfrm>
            <a:off x="685800" y="2999232"/>
            <a:ext cx="3063240" cy="1508760"/>
          </a:xfrm>
          <a:prstGeom prst="roundRect">
            <a:avLst>
              <a:gd name="adj" fmla="val 7273"/>
            </a:avLst>
          </a:prstGeom>
          <a:solidFill>
            <a:srgbClr val="EAF4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5800" y="2999232"/>
            <a:ext cx="73152" cy="1508760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145536"/>
            <a:ext cx="27340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Using a dictionary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6968" y="3474720"/>
            <a:ext cx="2734056" cy="9235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Check word class first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Read the example sentence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Choose the meaning that fits the context</a:t>
            </a:r>
            <a:endParaRPr lang="en-US" sz="1270" dirty="0"/>
          </a:p>
        </p:txBody>
      </p:sp>
      <p:sp>
        <p:nvSpPr>
          <p:cNvPr id="18" name="Shape 15"/>
          <p:cNvSpPr/>
          <p:nvPr/>
        </p:nvSpPr>
        <p:spPr>
          <a:xfrm>
            <a:off x="4005072" y="2999232"/>
            <a:ext cx="3063240" cy="1508760"/>
          </a:xfrm>
          <a:prstGeom prst="roundRect">
            <a:avLst>
              <a:gd name="adj" fmla="val 7273"/>
            </a:avLst>
          </a:prstGeom>
          <a:solidFill>
            <a:srgbClr val="EAF8F5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005072" y="2999232"/>
            <a:ext cx="73152" cy="150876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06240" y="3145536"/>
            <a:ext cx="27340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After writing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206240" y="3474720"/>
            <a:ext cx="2734056" cy="9235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Check grammar pattern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Check punctuation</a:t>
            </a:r>
            <a:endParaRPr lang="en-US" sz="1270" dirty="0"/>
          </a:p>
          <a:p>
            <a:pPr indent="0" marL="0">
              <a:buNone/>
            </a:pPr>
            <a:r>
              <a:rPr lang="en-US" sz="1270" dirty="0">
                <a:solidFill>
                  <a:srgbClr val="23313F"/>
                </a:solidFill>
              </a:rPr>
              <a:t>• Add one interesting detail</a:t>
            </a:r>
            <a:endParaRPr lang="en-US" sz="1270" dirty="0"/>
          </a:p>
        </p:txBody>
      </p:sp>
      <p:sp>
        <p:nvSpPr>
          <p:cNvPr id="22" name="Shape 19"/>
          <p:cNvSpPr/>
          <p:nvPr/>
        </p:nvSpPr>
        <p:spPr>
          <a:xfrm>
            <a:off x="685800" y="4800600"/>
            <a:ext cx="6382512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5800" y="4800600"/>
            <a:ext cx="73152" cy="777240"/>
          </a:xfrm>
          <a:prstGeom prst="rect">
            <a:avLst/>
          </a:prstGeom>
          <a:solidFill>
            <a:srgbClr val="153B5D"/>
          </a:solidFill>
          <a:ln w="12700">
            <a:solidFill>
              <a:srgbClr val="153B5D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86968" y="4946904"/>
            <a:ext cx="6053328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Reflection prompt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886968" y="5276088"/>
            <a:ext cx="6053328" cy="1920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One strategy I used today was _____. It helped me because _____.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685800" y="5888736"/>
            <a:ext cx="342900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8952" y="5943600"/>
            <a:ext cx="32826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Strategy focus: metacognitive + social + cognitive</a:t>
            </a:r>
            <a:endParaRPr lang="en-US" sz="880" dirty="0"/>
          </a:p>
        </p:txBody>
      </p:sp>
      <p:sp>
        <p:nvSpPr>
          <p:cNvPr id="29" name="Text 25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30" name="Text 26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53B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Exit ticket &amp; quick assessment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78638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Evidence of learning before students leave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88136"/>
            <a:ext cx="11201400" cy="0"/>
          </a:xfrm>
          <a:prstGeom prst="line">
            <a:avLst/>
          </a:prstGeom>
          <a:noFill/>
          <a:ln w="12700">
            <a:solidFill>
              <a:srgbClr val="D7E7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280160"/>
            <a:ext cx="3657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280160"/>
            <a:ext cx="73152" cy="1965960"/>
          </a:xfrm>
          <a:prstGeom prst="rect">
            <a:avLst/>
          </a:prstGeom>
          <a:solidFill>
            <a:srgbClr val="3DB7A3"/>
          </a:solidFill>
          <a:ln w="12700">
            <a:solidFill>
              <a:srgbClr val="3DB7A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426464"/>
            <a:ext cx="33284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3 things I can do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32688" y="1755648"/>
            <a:ext cx="3328416" cy="1380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1. Ask a personal question.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2. Identify the part of speech of one word.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3313F"/>
                </a:solidFill>
              </a:rPr>
              <a:t>3. Use a dictionary example to choose a meaning.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31520" y="3529584"/>
            <a:ext cx="365760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529584"/>
            <a:ext cx="73152" cy="1298448"/>
          </a:xfrm>
          <a:prstGeom prst="rect">
            <a:avLst/>
          </a:prstGeom>
          <a:solidFill>
            <a:srgbClr val="F2B84B"/>
          </a:solidFill>
          <a:ln w="12700">
            <a:solidFill>
              <a:srgbClr val="F2B84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675888"/>
            <a:ext cx="33284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2 new words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32688" y="4005072"/>
            <a:ext cx="3328416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23313F"/>
                </a:solidFill>
              </a:rPr>
              <a:t>Write two new everyday objects from today.</a:t>
            </a: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23313F"/>
                </a:solidFill>
              </a:rPr>
              <a:t>For each: translation + example sentence.</a:t>
            </a:r>
            <a:endParaRPr lang="en-US" sz="1320" dirty="0"/>
          </a:p>
        </p:txBody>
      </p:sp>
      <p:sp>
        <p:nvSpPr>
          <p:cNvPr id="13" name="Shape 11"/>
          <p:cNvSpPr/>
          <p:nvPr/>
        </p:nvSpPr>
        <p:spPr>
          <a:xfrm>
            <a:off x="731520" y="5074920"/>
            <a:ext cx="3657600" cy="758952"/>
          </a:xfrm>
          <a:prstGeom prst="roundRect">
            <a:avLst>
              <a:gd name="adj" fmla="val 14458"/>
            </a:avLst>
          </a:prstGeom>
          <a:solidFill>
            <a:srgbClr val="EAF4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5074920"/>
            <a:ext cx="73152" cy="758952"/>
          </a:xfrm>
          <a:prstGeom prst="rect">
            <a:avLst/>
          </a:prstGeom>
          <a:solidFill>
            <a:srgbClr val="2F78B7"/>
          </a:solidFill>
          <a:ln w="12700">
            <a:solidFill>
              <a:srgbClr val="2F78B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8" y="5221224"/>
            <a:ext cx="332841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1 question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32688" y="5550408"/>
            <a:ext cx="3328416" cy="1737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313F"/>
                </a:solidFill>
              </a:rPr>
              <a:t>Write one question you still have.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800600" y="1280160"/>
            <a:ext cx="3063240" cy="4553712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00600" y="1280160"/>
            <a:ext cx="73152" cy="4553712"/>
          </a:xfrm>
          <a:prstGeom prst="rect">
            <a:avLst/>
          </a:prstGeom>
          <a:solidFill>
            <a:srgbClr val="153B5D"/>
          </a:solidFill>
          <a:ln w="12700">
            <a:solidFill>
              <a:srgbClr val="153B5D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01768" y="1426464"/>
            <a:ext cx="2734056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B5D"/>
                </a:solidFill>
              </a:rPr>
              <a:t>Teacher quick rubric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01768" y="1755648"/>
            <a:ext cx="2734056" cy="3968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Speaking: asks + answers clearly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Dictionary: identifies correct information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Vocabulary: uses word class accurately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3313F"/>
                </a:solidFill>
              </a:rPr>
              <a:t>Writing: 5–6 connected sentences</a:t>
            </a:r>
            <a:endParaRPr lang="en-US" sz="1300" dirty="0"/>
          </a:p>
        </p:txBody>
      </p:sp>
      <p:pic>
        <p:nvPicPr>
          <p:cNvPr id="21" name="Image 0" descr="/mnt/data/a_bright_modern_classroom_or_discussion_workshop_batch_1.png">    </p:cNvPr>
          <p:cNvPicPr>
            <a:picLocks noChangeAspect="1"/>
          </p:cNvPicPr>
          <p:nvPr/>
        </p:nvPicPr>
        <p:blipFill>
          <a:blip r:embed="rId1"/>
          <a:srcRect l="29375" r="29375" t="0" b="0"/>
          <a:stretch/>
        </p:blipFill>
        <p:spPr>
          <a:xfrm>
            <a:off x="8183880" y="1280160"/>
            <a:ext cx="3337560" cy="4553712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731520" y="6016752"/>
            <a:ext cx="2834640" cy="292608"/>
          </a:xfrm>
          <a:prstGeom prst="roundRect">
            <a:avLst>
              <a:gd name="adj" fmla="val 21875"/>
            </a:avLst>
          </a:prstGeom>
          <a:solidFill>
            <a:srgbClr val="FFF3D8"/>
          </a:solidFill>
          <a:ln w="12700">
            <a:solidFill>
              <a:srgbClr val="FFF3D8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4672" y="6071616"/>
            <a:ext cx="268833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53B5D"/>
                </a:solidFill>
              </a:rPr>
              <a:t>Kagan: Numbered Heads Together review</a:t>
            </a:r>
            <a:endParaRPr lang="en-US" sz="880" dirty="0"/>
          </a:p>
        </p:txBody>
      </p:sp>
      <p:sp>
        <p:nvSpPr>
          <p:cNvPr id="24" name="Shape 21"/>
          <p:cNvSpPr/>
          <p:nvPr/>
        </p:nvSpPr>
        <p:spPr>
          <a:xfrm>
            <a:off x="3749040" y="6016752"/>
            <a:ext cx="2514600" cy="292608"/>
          </a:xfrm>
          <a:prstGeom prst="roundRect">
            <a:avLst>
              <a:gd name="adj" fmla="val 21875"/>
            </a:avLst>
          </a:prstGeom>
          <a:solidFill>
            <a:srgbClr val="EAF8F5"/>
          </a:solidFill>
          <a:ln w="12700">
            <a:solidFill>
              <a:srgbClr val="EAF8F5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822192" y="6071616"/>
            <a:ext cx="236829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DB7A3"/>
                </a:solidFill>
              </a:rPr>
              <a:t>Strategy: reflect and set a next goal</a:t>
            </a:r>
            <a:endParaRPr lang="en-US" sz="880" dirty="0"/>
          </a:p>
        </p:txBody>
      </p:sp>
      <p:sp>
        <p:nvSpPr>
          <p:cNvPr id="27" name="Text 23"/>
          <p:cNvSpPr/>
          <p:nvPr/>
        </p:nvSpPr>
        <p:spPr>
          <a:xfrm>
            <a:off x="502920" y="647395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B8794"/>
                </a:solidFill>
              </a:rPr>
              <a:t>Unit 1 • Getting to know you</a:t>
            </a:r>
            <a:endParaRPr lang="en-US" sz="850" dirty="0"/>
          </a:p>
        </p:txBody>
      </p:sp>
      <p:sp>
        <p:nvSpPr>
          <p:cNvPr id="28" name="Text 24"/>
          <p:cNvSpPr/>
          <p:nvPr/>
        </p:nvSpPr>
        <p:spPr>
          <a:xfrm>
            <a:off x="11384280" y="642823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B7280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Lesson Slides</dc:title>
  <dc:subject>Unit 1 Getting to know you and using a bilingual dictionary</dc:subject>
  <dc:creator>OpenAI</dc:creator>
  <cp:lastModifiedBy>OpenAI</cp:lastModifiedBy>
  <cp:revision>1</cp:revision>
  <dcterms:created xsi:type="dcterms:W3CDTF">2026-09-30T09:25:25Z</dcterms:created>
  <dcterms:modified xsi:type="dcterms:W3CDTF">2026-09-30T09:25:25Z</dcterms:modified>
</cp:coreProperties>
</file>