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1" r:id="rId4"/>
    <p:sldId id="258" r:id="rId5"/>
    <p:sldId id="260" r:id="rId6"/>
    <p:sldId id="259" r:id="rId7"/>
    <p:sldId id="26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6C1A2D2C-CE75-94A0-1861-C1ACAF6EB25C}">
          <p14:sldIdLst>
            <p14:sldId id="256"/>
            <p14:sldId id="257"/>
            <p14:sldId id="271"/>
            <p14:sldId id="258"/>
          </p14:sldIdLst>
        </p14:section>
        <p14:section name="Reading" id="{7DB2A93E-EF9E-7D6F-EA9F-A14D23C87607}">
          <p14:sldIdLst>
            <p14:sldId id="260"/>
            <p14:sldId id="259"/>
            <p14:sldId id="262"/>
            <p14:sldId id="261"/>
            <p14:sldId id="263"/>
            <p14:sldId id="264"/>
          </p14:sldIdLst>
        </p14:section>
        <p14:section name="Language work" id="{8A035734-6B1A-C9A4-B63E-D1FB8E6ED359}">
          <p14:sldIdLst>
            <p14:sldId id="265"/>
            <p14:sldId id="266"/>
          </p14:sldIdLst>
        </p14:section>
        <p14:section name="Speaking" id="{AA02A27E-3467-1059-9681-2E999EE03F14}">
          <p14:sldIdLst>
            <p14:sldId id="267"/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52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184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440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topic: living abroad. Lesson flow: warm-up, predict, jigsaw reading (Ian / James), language work, speaking.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 1. Pairs brainstorm, then class feedback. Elicit more reasons beyond these four.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1D7E0-9297-9ECF-4F71-07F0404EB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46D613-C506-FE73-0FFD-0BFD802BC8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DEAFFB-27CA-21FE-5CD1-56A44C07F3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 1. Pairs brainstorm, then class feedback. Elicit more reasons beyond these four.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03F3BF-740A-3A78-2274-DEFBDED088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37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 2. Students predict who says each line. Answers come after the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 3. Split the class. Each group reads its article, then checks exercise 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 A reads the full article on p.11. This slide is a quick orientation before reading.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 4. Groups answer all 10 questions about their own person.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Click-through reveal is not needed: students compare with their own predictions.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answers in pairs first, then confirm as a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Check answers in pairs first, then confirm as a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explain the meanings to a partner who read the other text.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 B. Use the context in the article on p.12 to explain each expression. Then everybody rewrites the asterisk (*) lines in more formal English.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Exercise 5. Compare answers across the groups, then decide who is happier and which home students prefer.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 in groups. Plus/minus game: for every disadvantage, find an advantage.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Free discussion in groups, then feedback.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B1B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371600"/>
            <a:ext cx="658368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2926080"/>
            <a:ext cx="5760720" cy="9144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marL="0" indent="0" algn="l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27259" y="-301057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dirty="0"/>
              <a:t>Expat Tales </a:t>
            </a:r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182880" y="1116262"/>
            <a:ext cx="3073667" cy="145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bg2"/>
                </a:solidFill>
              </a:rPr>
              <a:t>Reading and Speaking  ·  Unit 1: No place like home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AEC301-FB96-87E5-3754-8441686EC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9470" y="1460500"/>
            <a:ext cx="4978400" cy="3479800"/>
          </a:xfrm>
          <a:prstGeom prst="rect">
            <a:avLst/>
          </a:prstGeom>
        </p:spPr>
      </p:pic>
      <p:sp>
        <p:nvSpPr>
          <p:cNvPr id="4" name="motif sun"/>
          <p:cNvSpPr/>
          <p:nvPr/>
        </p:nvSpPr>
        <p:spPr>
          <a:xfrm>
            <a:off x="6910939" y="441693"/>
            <a:ext cx="2377440" cy="23774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pPr marL="0" algn="r" defTabSz="914400" rtl="1" eaLnBrk="1" latinLnBrk="0" hangingPunct="1"/>
            <a:endParaRPr lang="en-SA"/>
          </a:p>
        </p:txBody>
      </p:sp>
      <p:pic>
        <p:nvPicPr>
          <p:cNvPr id="5" name="Image 0" descr="glob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3859" y="884722"/>
            <a:ext cx="1371600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Why do people go to live abroad?</a:t>
            </a:r>
            <a:endParaRPr lang="en-US" sz="3000" dirty="0"/>
          </a:p>
        </p:txBody>
      </p:sp>
      <p:sp>
        <p:nvSpPr>
          <p:cNvPr id="4" name="card"/>
          <p:cNvSpPr/>
          <p:nvPr/>
        </p:nvSpPr>
        <p:spPr>
          <a:xfrm>
            <a:off x="457200" y="1280160"/>
            <a:ext cx="1828800" cy="210312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icon circle"/>
          <p:cNvSpPr/>
          <p:nvPr/>
        </p:nvSpPr>
        <p:spPr>
          <a:xfrm>
            <a:off x="914400" y="1508760"/>
            <a:ext cx="914400" cy="91440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6" name="Image 0" descr="Briefcas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1737360"/>
            <a:ext cx="457200" cy="45720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548640" y="2606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Work and career</a:t>
            </a:r>
            <a:endParaRPr lang="en-US" sz="1600" dirty="0"/>
          </a:p>
        </p:txBody>
      </p:sp>
      <p:sp>
        <p:nvSpPr>
          <p:cNvPr id="8" name="card"/>
          <p:cNvSpPr/>
          <p:nvPr/>
        </p:nvSpPr>
        <p:spPr>
          <a:xfrm>
            <a:off x="2560320" y="1280160"/>
            <a:ext cx="1828800" cy="210312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9" name="icon circle"/>
          <p:cNvSpPr/>
          <p:nvPr/>
        </p:nvSpPr>
        <p:spPr>
          <a:xfrm>
            <a:off x="3017520" y="1508760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0" name="Image 1" descr="GraduationCa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120" y="1737360"/>
            <a:ext cx="457200" cy="45720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2651760" y="2606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Study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663440" y="1280160"/>
            <a:ext cx="1828800" cy="210312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3" name="icon circle"/>
          <p:cNvSpPr/>
          <p:nvPr/>
        </p:nvSpPr>
        <p:spPr>
          <a:xfrm>
            <a:off x="5120640" y="1508760"/>
            <a:ext cx="914400" cy="91440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4" name="Image 2" descr="Heart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9240" y="1737360"/>
            <a:ext cx="457200" cy="45720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754880" y="2606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family</a:t>
            </a:r>
            <a:endParaRPr lang="en-US" sz="1600" dirty="0"/>
          </a:p>
        </p:txBody>
      </p:sp>
      <p:sp>
        <p:nvSpPr>
          <p:cNvPr id="16" name="card"/>
          <p:cNvSpPr/>
          <p:nvPr/>
        </p:nvSpPr>
        <p:spPr>
          <a:xfrm>
            <a:off x="6766560" y="1280160"/>
            <a:ext cx="1828800" cy="210312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7" name="icon circle"/>
          <p:cNvSpPr/>
          <p:nvPr/>
        </p:nvSpPr>
        <p:spPr>
          <a:xfrm>
            <a:off x="7223760" y="1508760"/>
            <a:ext cx="914400" cy="91440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8" name="Image 3" descr="Plan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52360" y="1737360"/>
            <a:ext cx="457200" cy="45720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6858000" y="2606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Adventure</a:t>
            </a:r>
            <a:endParaRPr lang="en-US" sz="1600" dirty="0"/>
          </a:p>
        </p:txBody>
      </p:sp>
      <p:sp>
        <p:nvSpPr>
          <p:cNvPr id="20" name="Text 13"/>
          <p:cNvSpPr txBox="1"/>
          <p:nvPr/>
        </p:nvSpPr>
        <p:spPr>
          <a:xfrm>
            <a:off x="457200" y="365760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accent4"/>
                </a:solidFill>
              </a:rPr>
              <a:t>Make a list of reasons and discuss with your class.</a:t>
            </a: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Which is the most common in your country?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E988A-ED46-D336-E301-CA62CD790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87CA944-B578-9893-1F79-07748AC82B77}"/>
              </a:ext>
            </a:extLst>
          </p:cNvPr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Why do people go to live abroad?</a:t>
            </a:r>
            <a:endParaRPr lang="en-US" sz="3000" dirty="0"/>
          </a:p>
        </p:txBody>
      </p:sp>
      <p:sp>
        <p:nvSpPr>
          <p:cNvPr id="4" name="card">
            <a:extLst>
              <a:ext uri="{FF2B5EF4-FFF2-40B4-BE49-F238E27FC236}">
                <a16:creationId xmlns:a16="http://schemas.microsoft.com/office/drawing/2014/main" id="{3B962355-C5BD-511B-1BE5-09F0F74DC5AE}"/>
              </a:ext>
            </a:extLst>
          </p:cNvPr>
          <p:cNvSpPr/>
          <p:nvPr/>
        </p:nvSpPr>
        <p:spPr>
          <a:xfrm>
            <a:off x="457200" y="1280160"/>
            <a:ext cx="1828800" cy="210312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4A683108-8EE3-4308-3810-F83B5B7C2EF3}"/>
              </a:ext>
            </a:extLst>
          </p:cNvPr>
          <p:cNvSpPr txBox="1"/>
          <p:nvPr/>
        </p:nvSpPr>
        <p:spPr>
          <a:xfrm>
            <a:off x="548640" y="2606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Expat</a:t>
            </a:r>
            <a:endParaRPr lang="en-US" sz="1600" dirty="0"/>
          </a:p>
        </p:txBody>
      </p:sp>
      <p:sp>
        <p:nvSpPr>
          <p:cNvPr id="8" name="card">
            <a:extLst>
              <a:ext uri="{FF2B5EF4-FFF2-40B4-BE49-F238E27FC236}">
                <a16:creationId xmlns:a16="http://schemas.microsoft.com/office/drawing/2014/main" id="{6F137B76-619A-67EF-5CA8-AEC061FF2882}"/>
              </a:ext>
            </a:extLst>
          </p:cNvPr>
          <p:cNvSpPr/>
          <p:nvPr/>
        </p:nvSpPr>
        <p:spPr>
          <a:xfrm>
            <a:off x="2560320" y="1280160"/>
            <a:ext cx="1828800" cy="210312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9" name="icon circle">
            <a:extLst>
              <a:ext uri="{FF2B5EF4-FFF2-40B4-BE49-F238E27FC236}">
                <a16:creationId xmlns:a16="http://schemas.microsoft.com/office/drawing/2014/main" id="{EDBF94B5-4175-03B1-45CB-968C0E27E7DB}"/>
              </a:ext>
            </a:extLst>
          </p:cNvPr>
          <p:cNvSpPr/>
          <p:nvPr/>
        </p:nvSpPr>
        <p:spPr>
          <a:xfrm>
            <a:off x="3017520" y="1508760"/>
            <a:ext cx="914400" cy="91440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0" name="Image 1" descr="GraduationCap">
            <a:extLst>
              <a:ext uri="{FF2B5EF4-FFF2-40B4-BE49-F238E27FC236}">
                <a16:creationId xmlns:a16="http://schemas.microsoft.com/office/drawing/2014/main" id="{B6E65C5D-5EE2-FA84-5C02-F901E37688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737360"/>
            <a:ext cx="457200" cy="457200"/>
          </a:xfrm>
          <a:prstGeom prst="rect">
            <a:avLst/>
          </a:prstGeom>
        </p:spPr>
      </p:pic>
      <p:sp>
        <p:nvSpPr>
          <p:cNvPr id="11" name="Text 6">
            <a:extLst>
              <a:ext uri="{FF2B5EF4-FFF2-40B4-BE49-F238E27FC236}">
                <a16:creationId xmlns:a16="http://schemas.microsoft.com/office/drawing/2014/main" id="{FF268426-B964-07BD-4DDF-B595D73DBE80}"/>
              </a:ext>
            </a:extLst>
          </p:cNvPr>
          <p:cNvSpPr txBox="1"/>
          <p:nvPr/>
        </p:nvSpPr>
        <p:spPr>
          <a:xfrm>
            <a:off x="2651760" y="2606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/>
              <a:t>Astronomical </a:t>
            </a:r>
            <a:endParaRPr lang="en-US" sz="1600" dirty="0"/>
          </a:p>
        </p:txBody>
      </p:sp>
      <p:sp>
        <p:nvSpPr>
          <p:cNvPr id="12" name="card">
            <a:extLst>
              <a:ext uri="{FF2B5EF4-FFF2-40B4-BE49-F238E27FC236}">
                <a16:creationId xmlns:a16="http://schemas.microsoft.com/office/drawing/2014/main" id="{222A5CD1-2760-701A-B259-DC0127258DB3}"/>
              </a:ext>
            </a:extLst>
          </p:cNvPr>
          <p:cNvSpPr/>
          <p:nvPr/>
        </p:nvSpPr>
        <p:spPr>
          <a:xfrm>
            <a:off x="4663440" y="1280160"/>
            <a:ext cx="1828800" cy="210312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3" name="icon circle">
            <a:extLst>
              <a:ext uri="{FF2B5EF4-FFF2-40B4-BE49-F238E27FC236}">
                <a16:creationId xmlns:a16="http://schemas.microsoft.com/office/drawing/2014/main" id="{20B174F5-90E4-4B52-6F57-7B60BC818985}"/>
              </a:ext>
            </a:extLst>
          </p:cNvPr>
          <p:cNvSpPr/>
          <p:nvPr/>
        </p:nvSpPr>
        <p:spPr>
          <a:xfrm>
            <a:off x="5120640" y="1508760"/>
            <a:ext cx="914400" cy="91440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4" name="Image 2" descr="Heart">
            <a:extLst>
              <a:ext uri="{FF2B5EF4-FFF2-40B4-BE49-F238E27FC236}">
                <a16:creationId xmlns:a16="http://schemas.microsoft.com/office/drawing/2014/main" id="{A020DFF3-E4D6-D83B-B0B7-A493E1EB59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240" y="1737360"/>
            <a:ext cx="457200" cy="457200"/>
          </a:xfrm>
          <a:prstGeom prst="rect">
            <a:avLst/>
          </a:prstGeom>
        </p:spPr>
      </p:pic>
      <p:sp>
        <p:nvSpPr>
          <p:cNvPr id="15" name="Text 9">
            <a:extLst>
              <a:ext uri="{FF2B5EF4-FFF2-40B4-BE49-F238E27FC236}">
                <a16:creationId xmlns:a16="http://schemas.microsoft.com/office/drawing/2014/main" id="{140812F6-4D21-E1F7-038A-2198C1E9AB9A}"/>
              </a:ext>
            </a:extLst>
          </p:cNvPr>
          <p:cNvSpPr txBox="1"/>
          <p:nvPr/>
        </p:nvSpPr>
        <p:spPr>
          <a:xfrm>
            <a:off x="4754880" y="2606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</a:rPr>
              <a:t>Observatory</a:t>
            </a:r>
            <a:endParaRPr lang="en-US" sz="1600" dirty="0"/>
          </a:p>
        </p:txBody>
      </p:sp>
      <p:sp>
        <p:nvSpPr>
          <p:cNvPr id="16" name="card">
            <a:extLst>
              <a:ext uri="{FF2B5EF4-FFF2-40B4-BE49-F238E27FC236}">
                <a16:creationId xmlns:a16="http://schemas.microsoft.com/office/drawing/2014/main" id="{E9D0A60B-2C37-F2B3-C172-232184A13B89}"/>
              </a:ext>
            </a:extLst>
          </p:cNvPr>
          <p:cNvSpPr/>
          <p:nvPr/>
        </p:nvSpPr>
        <p:spPr>
          <a:xfrm>
            <a:off x="6766560" y="1280160"/>
            <a:ext cx="1828800" cy="210312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7" name="icon circle">
            <a:extLst>
              <a:ext uri="{FF2B5EF4-FFF2-40B4-BE49-F238E27FC236}">
                <a16:creationId xmlns:a16="http://schemas.microsoft.com/office/drawing/2014/main" id="{86DCBFA6-8B30-5E3A-4EC8-31A5B1E4A579}"/>
              </a:ext>
            </a:extLst>
          </p:cNvPr>
          <p:cNvSpPr/>
          <p:nvPr/>
        </p:nvSpPr>
        <p:spPr>
          <a:xfrm>
            <a:off x="7223760" y="1508760"/>
            <a:ext cx="914400" cy="91440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8" name="Image 3" descr="Plane">
            <a:extLst>
              <a:ext uri="{FF2B5EF4-FFF2-40B4-BE49-F238E27FC236}">
                <a16:creationId xmlns:a16="http://schemas.microsoft.com/office/drawing/2014/main" id="{A113AE5B-BB7B-1372-7D69-0DA1154AD5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52360" y="1737360"/>
            <a:ext cx="457200" cy="457200"/>
          </a:xfrm>
          <a:prstGeom prst="rect">
            <a:avLst/>
          </a:prstGeom>
        </p:spPr>
      </p:pic>
      <p:sp>
        <p:nvSpPr>
          <p:cNvPr id="19" name="Text 12">
            <a:extLst>
              <a:ext uri="{FF2B5EF4-FFF2-40B4-BE49-F238E27FC236}">
                <a16:creationId xmlns:a16="http://schemas.microsoft.com/office/drawing/2014/main" id="{0BE9CD62-7FB4-45D2-8243-64744CC8F221}"/>
              </a:ext>
            </a:extLst>
          </p:cNvPr>
          <p:cNvSpPr txBox="1"/>
          <p:nvPr/>
        </p:nvSpPr>
        <p:spPr>
          <a:xfrm>
            <a:off x="6858000" y="26060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tx1"/>
                </a:solidFill>
              </a:rPr>
              <a:t>PC bangs</a:t>
            </a:r>
            <a:endParaRPr lang="en-US" sz="1600" dirty="0"/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A457FA1C-D07A-77BC-3634-CF6E02609D2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91E4C71-DE4E-8475-C752-761333EA41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137" y="982980"/>
            <a:ext cx="1944303" cy="16916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36474B9-30E7-F66A-86A7-4B0D7643BC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7914" y="1280160"/>
            <a:ext cx="1828800" cy="13944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3F65444-6796-D3BD-1918-D1F2B6F1137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034" y="1280160"/>
            <a:ext cx="1897112" cy="132588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D703EED-7F75-3E39-F3B8-BAA43B73A9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66560" y="1296670"/>
            <a:ext cx="1828800" cy="132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9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Before Reading: Chile (C) or Korea (K)?</a:t>
            </a:r>
            <a:endParaRPr lang="en-US" sz="3000" dirty="0"/>
          </a:p>
        </p:txBody>
      </p:sp>
      <p:sp>
        <p:nvSpPr>
          <p:cNvPr id="4" name="card"/>
          <p:cNvSpPr/>
          <p:nvPr/>
        </p:nvSpPr>
        <p:spPr>
          <a:xfrm>
            <a:off x="457200" y="1143000"/>
            <a:ext cx="402336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number 1"/>
          <p:cNvSpPr txBox="1"/>
          <p:nvPr/>
        </p:nvSpPr>
        <p:spPr>
          <a:xfrm>
            <a:off x="594360" y="1348740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1097280" y="118872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As we're 2,600 m above sea level, I easily get puffed when I'm exercising.</a:t>
            </a:r>
            <a:endParaRPr lang="en-US" sz="1400" dirty="0"/>
          </a:p>
        </p:txBody>
      </p:sp>
      <p:sp>
        <p:nvSpPr>
          <p:cNvPr id="7" name="card"/>
          <p:cNvSpPr/>
          <p:nvPr/>
        </p:nvSpPr>
        <p:spPr>
          <a:xfrm>
            <a:off x="4663440" y="1143000"/>
            <a:ext cx="402336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8" name="number 2"/>
          <p:cNvSpPr txBox="1"/>
          <p:nvPr/>
        </p:nvSpPr>
        <p:spPr>
          <a:xfrm>
            <a:off x="4800600" y="1348740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5303520" y="1188720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Soccer is a really big deal here ever since they hosted the 2002 World Cup.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457200" y="2029968"/>
            <a:ext cx="402336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1" name="number 3"/>
          <p:cNvSpPr txBox="1"/>
          <p:nvPr/>
        </p:nvSpPr>
        <p:spPr>
          <a:xfrm>
            <a:off x="594360" y="2235708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1097280" y="2075688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… we converse in what we call 'Espanglish' …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4663440" y="2029968"/>
            <a:ext cx="402336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4" name="number 4"/>
          <p:cNvSpPr txBox="1"/>
          <p:nvPr/>
        </p:nvSpPr>
        <p:spPr>
          <a:xfrm>
            <a:off x="4800600" y="2235708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303520" y="2075688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… learning Chinese characters stinks.</a:t>
            </a:r>
            <a:endParaRPr lang="en-US" sz="1400" dirty="0"/>
          </a:p>
        </p:txBody>
      </p:sp>
      <p:sp>
        <p:nvSpPr>
          <p:cNvPr id="16" name="card"/>
          <p:cNvSpPr/>
          <p:nvPr/>
        </p:nvSpPr>
        <p:spPr>
          <a:xfrm>
            <a:off x="457200" y="2916936"/>
            <a:ext cx="402336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7" name="number 5"/>
          <p:cNvSpPr txBox="1"/>
          <p:nvPr/>
        </p:nvSpPr>
        <p:spPr>
          <a:xfrm>
            <a:off x="594360" y="3122676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97280" y="2962656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… its surrounding mines are said to make more money than any other city.</a:t>
            </a:r>
            <a:endParaRPr lang="en-US" sz="1400" dirty="0"/>
          </a:p>
        </p:txBody>
      </p:sp>
      <p:sp>
        <p:nvSpPr>
          <p:cNvPr id="19" name="card"/>
          <p:cNvSpPr/>
          <p:nvPr/>
        </p:nvSpPr>
        <p:spPr>
          <a:xfrm>
            <a:off x="4663440" y="2916936"/>
            <a:ext cx="402336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0" name="number 6"/>
          <p:cNvSpPr txBox="1"/>
          <p:nvPr/>
        </p:nvSpPr>
        <p:spPr>
          <a:xfrm>
            <a:off x="4800600" y="3122676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5303520" y="2962656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 can eat spicy food like kimchee …</a:t>
            </a:r>
            <a:endParaRPr lang="en-US" sz="1400" dirty="0"/>
          </a:p>
        </p:txBody>
      </p:sp>
      <p:sp>
        <p:nvSpPr>
          <p:cNvPr id="22" name="card"/>
          <p:cNvSpPr/>
          <p:nvPr/>
        </p:nvSpPr>
        <p:spPr>
          <a:xfrm>
            <a:off x="457200" y="3803904"/>
            <a:ext cx="402336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3" name="number 7"/>
          <p:cNvSpPr txBox="1"/>
          <p:nvPr/>
        </p:nvSpPr>
        <p:spPr>
          <a:xfrm>
            <a:off x="594360" y="4009644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7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1097280" y="3849624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It's also normal to roll out mattresses and sleep on the floor.</a:t>
            </a:r>
            <a:endParaRPr lang="en-US" sz="1400" dirty="0"/>
          </a:p>
        </p:txBody>
      </p:sp>
      <p:sp>
        <p:nvSpPr>
          <p:cNvPr id="25" name="card"/>
          <p:cNvSpPr/>
          <p:nvPr/>
        </p:nvSpPr>
        <p:spPr>
          <a:xfrm>
            <a:off x="4663440" y="3803904"/>
            <a:ext cx="4023360" cy="777240"/>
          </a:xfrm>
          <a:prstGeom prst="roundRect">
            <a:avLst>
              <a:gd name="adj" fmla="val 1176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6" name="number 8"/>
          <p:cNvSpPr txBox="1"/>
          <p:nvPr/>
        </p:nvSpPr>
        <p:spPr>
          <a:xfrm>
            <a:off x="4800600" y="4009644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8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5303520" y="3849624"/>
            <a:ext cx="3246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We now have a pleasant walkway along the seafront.</a:t>
            </a:r>
            <a:endParaRPr lang="en-US" sz="14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Divide into two groups</a:t>
            </a:r>
            <a:endParaRPr lang="en-US" sz="3000" dirty="0"/>
          </a:p>
        </p:txBody>
      </p:sp>
      <p:sp>
        <p:nvSpPr>
          <p:cNvPr id="4" name="group card"/>
          <p:cNvSpPr/>
          <p:nvPr/>
        </p:nvSpPr>
        <p:spPr>
          <a:xfrm>
            <a:off x="457200" y="1234440"/>
            <a:ext cx="4023360" cy="1737360"/>
          </a:xfrm>
          <a:prstGeom prst="roundRect">
            <a:avLst>
              <a:gd name="adj" fmla="val 5263"/>
            </a:avLst>
          </a:prstGeom>
          <a:solidFill>
            <a:schemeClr val="accent1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Group A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87452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Read about Ian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331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on page 11</a:t>
            </a:r>
            <a:endParaRPr lang="en-US" sz="1600" dirty="0"/>
          </a:p>
        </p:txBody>
      </p:sp>
      <p:sp>
        <p:nvSpPr>
          <p:cNvPr id="8" name="group card"/>
          <p:cNvSpPr/>
          <p:nvPr/>
        </p:nvSpPr>
        <p:spPr>
          <a:xfrm>
            <a:off x="4663440" y="1234440"/>
            <a:ext cx="4023360" cy="1737360"/>
          </a:xfrm>
          <a:prstGeom prst="roundRect">
            <a:avLst>
              <a:gd name="adj" fmla="val 5263"/>
            </a:avLst>
          </a:prstGeom>
          <a:solidFill>
            <a:schemeClr val="accent3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9" name="Text 6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bg1"/>
                </a:solidFill>
              </a:rPr>
              <a:t>Group B</a:t>
            </a:r>
            <a:endParaRPr lang="en-US" sz="2400" dirty="0"/>
          </a:p>
        </p:txBody>
      </p:sp>
      <p:sp>
        <p:nvSpPr>
          <p:cNvPr id="10" name="Text 7"/>
          <p:cNvSpPr txBox="1"/>
          <p:nvPr/>
        </p:nvSpPr>
        <p:spPr>
          <a:xfrm>
            <a:off x="4937760" y="187452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Read about James</a:t>
            </a:r>
            <a:endParaRPr lang="en-US" sz="2000" dirty="0"/>
          </a:p>
        </p:txBody>
      </p:sp>
      <p:sp>
        <p:nvSpPr>
          <p:cNvPr id="11" name="Text 8"/>
          <p:cNvSpPr txBox="1"/>
          <p:nvPr/>
        </p:nvSpPr>
        <p:spPr>
          <a:xfrm>
            <a:off x="4937760" y="2331720"/>
            <a:ext cx="3474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bg1"/>
                </a:solidFill>
              </a:rPr>
              <a:t>on page 12</a:t>
            </a:r>
            <a:endParaRPr lang="en-US" sz="1600" dirty="0"/>
          </a:p>
        </p:txBody>
      </p:sp>
      <p:sp>
        <p:nvSpPr>
          <p:cNvPr id="12" name="card"/>
          <p:cNvSpPr/>
          <p:nvPr/>
        </p:nvSpPr>
        <p:spPr>
          <a:xfrm>
            <a:off x="457200" y="3383280"/>
            <a:ext cx="265176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3" name="number 1"/>
          <p:cNvSpPr txBox="1"/>
          <p:nvPr/>
        </p:nvSpPr>
        <p:spPr>
          <a:xfrm>
            <a:off x="594360" y="370332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097280" y="34290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Read your article</a:t>
            </a:r>
            <a:endParaRPr lang="en-US" sz="1400" dirty="0"/>
          </a:p>
        </p:txBody>
      </p:sp>
      <p:sp>
        <p:nvSpPr>
          <p:cNvPr id="15" name="card"/>
          <p:cNvSpPr/>
          <p:nvPr/>
        </p:nvSpPr>
        <p:spPr>
          <a:xfrm>
            <a:off x="3291840" y="3383280"/>
            <a:ext cx="265176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6" name="number 2"/>
          <p:cNvSpPr txBox="1"/>
          <p:nvPr/>
        </p:nvSpPr>
        <p:spPr>
          <a:xfrm>
            <a:off x="3429000" y="370332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3931920" y="34290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Check your answers to exercise 2</a:t>
            </a:r>
            <a:endParaRPr lang="en-US" sz="1400" dirty="0"/>
          </a:p>
        </p:txBody>
      </p:sp>
      <p:sp>
        <p:nvSpPr>
          <p:cNvPr id="18" name="card"/>
          <p:cNvSpPr/>
          <p:nvPr/>
        </p:nvSpPr>
        <p:spPr>
          <a:xfrm>
            <a:off x="6126480" y="3383280"/>
            <a:ext cx="2651760" cy="1005840"/>
          </a:xfrm>
          <a:prstGeom prst="roundRect">
            <a:avLst>
              <a:gd name="adj" fmla="val 9091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9" name="number 3"/>
          <p:cNvSpPr txBox="1"/>
          <p:nvPr/>
        </p:nvSpPr>
        <p:spPr>
          <a:xfrm>
            <a:off x="6263640" y="3703320"/>
            <a:ext cx="365760" cy="365760"/>
          </a:xfrm>
          <a:prstGeom prst="ellipse">
            <a:avLst/>
          </a:prstGeom>
          <a:solidFill>
            <a:schemeClr val="accent4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20" name="Text 17"/>
          <p:cNvSpPr txBox="1"/>
          <p:nvPr/>
        </p:nvSpPr>
        <p:spPr>
          <a:xfrm>
            <a:off x="6766560" y="3429000"/>
            <a:ext cx="19202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Answer the 10 questions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Meet Ian Walker-Smith</a:t>
            </a:r>
            <a:endParaRPr lang="en-US" sz="3000" dirty="0"/>
          </a:p>
        </p:txBody>
      </p:sp>
      <p:sp>
        <p:nvSpPr>
          <p:cNvPr id="4" name="icon circle"/>
          <p:cNvSpPr/>
          <p:nvPr/>
        </p:nvSpPr>
        <p:spPr>
          <a:xfrm>
            <a:off x="457200" y="123444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5" name="Image 0" descr="MapMarkerAlt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790" y="1383030"/>
            <a:ext cx="297180" cy="297180"/>
          </a:xfrm>
          <a:prstGeom prst="rect">
            <a:avLst/>
          </a:prstGeom>
        </p:spPr>
      </p:pic>
      <p:sp>
        <p:nvSpPr>
          <p:cNvPr id="6" name="Text 2"/>
          <p:cNvSpPr txBox="1"/>
          <p:nvPr/>
        </p:nvSpPr>
        <p:spPr>
          <a:xfrm>
            <a:off x="1234440" y="118872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From Crewe, England; now lives and works in Chile</a:t>
            </a:r>
            <a:endParaRPr lang="en-US" sz="1600" dirty="0"/>
          </a:p>
        </p:txBody>
      </p:sp>
      <p:sp>
        <p:nvSpPr>
          <p:cNvPr id="7" name="icon circle"/>
          <p:cNvSpPr/>
          <p:nvPr/>
        </p:nvSpPr>
        <p:spPr>
          <a:xfrm>
            <a:off x="457200" y="210312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8" name="Image 1" descr="Heart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90" y="2251710"/>
            <a:ext cx="297180" cy="297180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1234440" y="205740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Married to Andrea, who is Chilean. They have two children</a:t>
            </a:r>
            <a:endParaRPr lang="en-US" sz="1600" dirty="0"/>
          </a:p>
        </p:txBody>
      </p:sp>
      <p:sp>
        <p:nvSpPr>
          <p:cNvPr id="10" name="icon circle"/>
          <p:cNvSpPr/>
          <p:nvPr/>
        </p:nvSpPr>
        <p:spPr>
          <a:xfrm>
            <a:off x="457200" y="297180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1" name="Image 2" descr="SatelliteDish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790" y="3120390"/>
            <a:ext cx="297180" cy="297180"/>
          </a:xfrm>
          <a:prstGeom prst="rect">
            <a:avLst/>
          </a:prstGeom>
        </p:spPr>
      </p:pic>
      <p:sp>
        <p:nvSpPr>
          <p:cNvPr id="12" name="Text 6"/>
          <p:cNvSpPr txBox="1"/>
          <p:nvPr/>
        </p:nvSpPr>
        <p:spPr>
          <a:xfrm>
            <a:off x="1234440" y="292608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Works for a European astronomical agency at Paranal</a:t>
            </a:r>
            <a:endParaRPr lang="en-US" sz="1600" dirty="0"/>
          </a:p>
        </p:txBody>
      </p:sp>
      <p:sp>
        <p:nvSpPr>
          <p:cNvPr id="13" name="icon circle"/>
          <p:cNvSpPr/>
          <p:nvPr/>
        </p:nvSpPr>
        <p:spPr>
          <a:xfrm>
            <a:off x="457200" y="3840480"/>
            <a:ext cx="594360" cy="59436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4" name="Image 3" descr="Clock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5790" y="3989070"/>
            <a:ext cx="297180" cy="297180"/>
          </a:xfrm>
          <a:prstGeom prst="rect">
            <a:avLst/>
          </a:prstGeom>
        </p:spPr>
      </p:pic>
      <p:sp>
        <p:nvSpPr>
          <p:cNvPr id="15" name="Text 8"/>
          <p:cNvSpPr txBox="1"/>
          <p:nvPr/>
        </p:nvSpPr>
        <p:spPr>
          <a:xfrm>
            <a:off x="1234440" y="3794760"/>
            <a:ext cx="4114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Shifts: nine days at Paranal, five days' rest at home</a:t>
            </a:r>
            <a:endParaRPr lang="en-US" sz="1600" dirty="0"/>
          </a:p>
        </p:txBody>
      </p:sp>
      <p:sp>
        <p:nvSpPr>
          <p:cNvPr id="16" name="card"/>
          <p:cNvSpPr/>
          <p:nvPr/>
        </p:nvSpPr>
        <p:spPr>
          <a:xfrm>
            <a:off x="5760720" y="1234440"/>
            <a:ext cx="292608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7" name="Text 10"/>
          <p:cNvSpPr txBox="1"/>
          <p:nvPr/>
        </p:nvSpPr>
        <p:spPr>
          <a:xfrm>
            <a:off x="5943600" y="1280160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4</a:t>
            </a:r>
            <a:endParaRPr lang="en-US" sz="2800" dirty="0"/>
          </a:p>
        </p:txBody>
      </p:sp>
      <p:sp>
        <p:nvSpPr>
          <p:cNvPr id="18" name="Text 11"/>
          <p:cNvSpPr txBox="1"/>
          <p:nvPr/>
        </p:nvSpPr>
        <p:spPr>
          <a:xfrm>
            <a:off x="7315200" y="128016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years in Chile</a:t>
            </a:r>
            <a:endParaRPr lang="en-US" sz="1400" dirty="0"/>
          </a:p>
        </p:txBody>
      </p:sp>
      <p:sp>
        <p:nvSpPr>
          <p:cNvPr id="19" name="card"/>
          <p:cNvSpPr/>
          <p:nvPr/>
        </p:nvSpPr>
        <p:spPr>
          <a:xfrm>
            <a:off x="5760720" y="2331720"/>
            <a:ext cx="292608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0" name="Text 13"/>
          <p:cNvSpPr txBox="1"/>
          <p:nvPr/>
        </p:nvSpPr>
        <p:spPr>
          <a:xfrm>
            <a:off x="5943600" y="2377440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2,600 m</a:t>
            </a:r>
            <a:endParaRPr lang="en-US" sz="2800" dirty="0"/>
          </a:p>
        </p:txBody>
      </p:sp>
      <p:sp>
        <p:nvSpPr>
          <p:cNvPr id="21" name="Text 14"/>
          <p:cNvSpPr txBox="1"/>
          <p:nvPr/>
        </p:nvSpPr>
        <p:spPr>
          <a:xfrm>
            <a:off x="7315200" y="237744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above sea level</a:t>
            </a:r>
            <a:endParaRPr lang="en-US" sz="1400" dirty="0"/>
          </a:p>
        </p:txBody>
      </p:sp>
      <p:sp>
        <p:nvSpPr>
          <p:cNvPr id="22" name="card"/>
          <p:cNvSpPr/>
          <p:nvPr/>
        </p:nvSpPr>
        <p:spPr>
          <a:xfrm>
            <a:off x="5760720" y="3429000"/>
            <a:ext cx="2926080" cy="96012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3" name="Text 16"/>
          <p:cNvSpPr txBox="1"/>
          <p:nvPr/>
        </p:nvSpPr>
        <p:spPr>
          <a:xfrm>
            <a:off x="5943600" y="3474720"/>
            <a:ext cx="1371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2 hrs</a:t>
            </a:r>
            <a:endParaRPr lang="en-US" sz="2800" dirty="0"/>
          </a:p>
        </p:txBody>
      </p:sp>
      <p:sp>
        <p:nvSpPr>
          <p:cNvPr id="24" name="Text 17"/>
          <p:cNvSpPr txBox="1"/>
          <p:nvPr/>
        </p:nvSpPr>
        <p:spPr>
          <a:xfrm>
            <a:off x="7315200" y="3474720"/>
            <a:ext cx="1280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drive from his family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Answer the questions about Ian or James</a:t>
            </a:r>
            <a:endParaRPr lang="en-US" sz="30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number 1"/>
          <p:cNvSpPr txBox="1"/>
          <p:nvPr/>
        </p:nvSpPr>
        <p:spPr>
          <a:xfrm>
            <a:off x="594360" y="1298448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1097280" y="1188720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Where did he go to live abroad? Why?</a:t>
            </a:r>
            <a:endParaRPr lang="en-US" sz="1400" dirty="0"/>
          </a:p>
        </p:txBody>
      </p:sp>
      <p:sp>
        <p:nvSpPr>
          <p:cNvPr id="7" name="card"/>
          <p:cNvSpPr/>
          <p:nvPr/>
        </p:nvSpPr>
        <p:spPr>
          <a:xfrm>
            <a:off x="457200" y="1883664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8" name="number 2"/>
          <p:cNvSpPr txBox="1"/>
          <p:nvPr/>
        </p:nvSpPr>
        <p:spPr>
          <a:xfrm>
            <a:off x="594360" y="1993392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97280" y="1883664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How long has he been there?</a:t>
            </a:r>
            <a:endParaRPr lang="en-US" sz="1400" dirty="0"/>
          </a:p>
        </p:txBody>
      </p:sp>
      <p:sp>
        <p:nvSpPr>
          <p:cNvPr id="10" name="card"/>
          <p:cNvSpPr/>
          <p:nvPr/>
        </p:nvSpPr>
        <p:spPr>
          <a:xfrm>
            <a:off x="457200" y="2578608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1" name="number 3"/>
          <p:cNvSpPr txBox="1"/>
          <p:nvPr/>
        </p:nvSpPr>
        <p:spPr>
          <a:xfrm>
            <a:off x="594360" y="2688336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1097280" y="2578608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What does he do there?</a:t>
            </a:r>
            <a:endParaRPr lang="en-US" sz="1400" dirty="0"/>
          </a:p>
        </p:txBody>
      </p:sp>
      <p:sp>
        <p:nvSpPr>
          <p:cNvPr id="13" name="card"/>
          <p:cNvSpPr/>
          <p:nvPr/>
        </p:nvSpPr>
        <p:spPr>
          <a:xfrm>
            <a:off x="457200" y="3273552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4" name="number 4"/>
          <p:cNvSpPr txBox="1"/>
          <p:nvPr/>
        </p:nvSpPr>
        <p:spPr>
          <a:xfrm>
            <a:off x="594360" y="3383280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1097280" y="3273552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What do you learn about his family?</a:t>
            </a:r>
            <a:endParaRPr lang="en-US" sz="1400" dirty="0"/>
          </a:p>
        </p:txBody>
      </p:sp>
      <p:sp>
        <p:nvSpPr>
          <p:cNvPr id="16" name="card"/>
          <p:cNvSpPr/>
          <p:nvPr/>
        </p:nvSpPr>
        <p:spPr>
          <a:xfrm>
            <a:off x="457200" y="3968496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7" name="number 5"/>
          <p:cNvSpPr txBox="1"/>
          <p:nvPr/>
        </p:nvSpPr>
        <p:spPr>
          <a:xfrm>
            <a:off x="594360" y="4078224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97280" y="3968496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What is the new home town like?</a:t>
            </a:r>
            <a:endParaRPr lang="en-US" sz="1400" dirty="0"/>
          </a:p>
        </p:txBody>
      </p:sp>
      <p:sp>
        <p:nvSpPr>
          <p:cNvPr id="19" name="card"/>
          <p:cNvSpPr/>
          <p:nvPr/>
        </p:nvSpPr>
        <p:spPr>
          <a:xfrm>
            <a:off x="4663440" y="1188720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0" name="number 6"/>
          <p:cNvSpPr txBox="1"/>
          <p:nvPr/>
        </p:nvSpPr>
        <p:spPr>
          <a:xfrm>
            <a:off x="4800600" y="1298448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  <a:endParaRPr lang="en-US" sz="1400" dirty="0"/>
          </a:p>
        </p:txBody>
      </p:sp>
      <p:sp>
        <p:nvSpPr>
          <p:cNvPr id="21" name="Text 18"/>
          <p:cNvSpPr txBox="1"/>
          <p:nvPr/>
        </p:nvSpPr>
        <p:spPr>
          <a:xfrm>
            <a:off x="5303520" y="1188720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Have there been any difficulties?</a:t>
            </a:r>
            <a:endParaRPr lang="en-US" sz="1400" dirty="0"/>
          </a:p>
        </p:txBody>
      </p:sp>
      <p:sp>
        <p:nvSpPr>
          <p:cNvPr id="22" name="card"/>
          <p:cNvSpPr/>
          <p:nvPr/>
        </p:nvSpPr>
        <p:spPr>
          <a:xfrm>
            <a:off x="4663440" y="1883664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3" name="number 7"/>
          <p:cNvSpPr txBox="1"/>
          <p:nvPr/>
        </p:nvSpPr>
        <p:spPr>
          <a:xfrm>
            <a:off x="4800600" y="1993392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7</a:t>
            </a:r>
            <a:endParaRPr lang="en-US" sz="1400" dirty="0"/>
          </a:p>
        </p:txBody>
      </p:sp>
      <p:sp>
        <p:nvSpPr>
          <p:cNvPr id="24" name="Text 21"/>
          <p:cNvSpPr txBox="1"/>
          <p:nvPr/>
        </p:nvSpPr>
        <p:spPr>
          <a:xfrm>
            <a:off x="5303520" y="1883664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In what ways is he 'in the middle of nowhere'?</a:t>
            </a:r>
            <a:endParaRPr lang="en-US" sz="1400" dirty="0"/>
          </a:p>
        </p:txBody>
      </p:sp>
      <p:sp>
        <p:nvSpPr>
          <p:cNvPr id="25" name="card"/>
          <p:cNvSpPr/>
          <p:nvPr/>
        </p:nvSpPr>
        <p:spPr>
          <a:xfrm>
            <a:off x="4663440" y="2578608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6" name="number 8"/>
          <p:cNvSpPr txBox="1"/>
          <p:nvPr/>
        </p:nvSpPr>
        <p:spPr>
          <a:xfrm>
            <a:off x="4800600" y="2688336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8</a:t>
            </a:r>
            <a:endParaRPr lang="en-US" sz="1400" dirty="0"/>
          </a:p>
        </p:txBody>
      </p:sp>
      <p:sp>
        <p:nvSpPr>
          <p:cNvPr id="27" name="Text 24"/>
          <p:cNvSpPr txBox="1"/>
          <p:nvPr/>
        </p:nvSpPr>
        <p:spPr>
          <a:xfrm>
            <a:off x="5303520" y="2578608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Does he feel at home in his new home?</a:t>
            </a:r>
            <a:endParaRPr lang="en-US" sz="1400" dirty="0"/>
          </a:p>
        </p:txBody>
      </p:sp>
      <p:sp>
        <p:nvSpPr>
          <p:cNvPr id="28" name="card"/>
          <p:cNvSpPr/>
          <p:nvPr/>
        </p:nvSpPr>
        <p:spPr>
          <a:xfrm>
            <a:off x="4663440" y="3273552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9" name="number 9"/>
          <p:cNvSpPr txBox="1"/>
          <p:nvPr/>
        </p:nvSpPr>
        <p:spPr>
          <a:xfrm>
            <a:off x="4800600" y="3383280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9</a:t>
            </a:r>
            <a:endParaRPr lang="en-US" sz="1400" dirty="0"/>
          </a:p>
        </p:txBody>
      </p:sp>
      <p:sp>
        <p:nvSpPr>
          <p:cNvPr id="30" name="Text 27"/>
          <p:cNvSpPr txBox="1"/>
          <p:nvPr/>
        </p:nvSpPr>
        <p:spPr>
          <a:xfrm>
            <a:off x="5303520" y="3273552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What does he like and dislike about his new life?</a:t>
            </a:r>
            <a:endParaRPr lang="en-US" sz="1400" dirty="0"/>
          </a:p>
        </p:txBody>
      </p:sp>
      <p:sp>
        <p:nvSpPr>
          <p:cNvPr id="31" name="card"/>
          <p:cNvSpPr/>
          <p:nvPr/>
        </p:nvSpPr>
        <p:spPr>
          <a:xfrm>
            <a:off x="4663440" y="3968496"/>
            <a:ext cx="4023360" cy="585216"/>
          </a:xfrm>
          <a:prstGeom prst="roundRect">
            <a:avLst>
              <a:gd name="adj" fmla="val 156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32" name="number 10"/>
          <p:cNvSpPr txBox="1"/>
          <p:nvPr/>
        </p:nvSpPr>
        <p:spPr>
          <a:xfrm>
            <a:off x="4800600" y="4078224"/>
            <a:ext cx="365760" cy="365760"/>
          </a:xfrm>
          <a:prstGeom prst="ellipse">
            <a:avLst/>
          </a:prstGeom>
          <a:solidFill>
            <a:schemeClr val="accent6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10</a:t>
            </a:r>
            <a:endParaRPr lang="en-US" sz="1400" dirty="0"/>
          </a:p>
        </p:txBody>
      </p:sp>
      <p:sp>
        <p:nvSpPr>
          <p:cNvPr id="33" name="Text 30"/>
          <p:cNvSpPr txBox="1"/>
          <p:nvPr/>
        </p:nvSpPr>
        <p:spPr>
          <a:xfrm>
            <a:off x="5303520" y="3968496"/>
            <a:ext cx="329184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What does he miss?</a:t>
            </a:r>
            <a:endParaRPr lang="en-US" sz="14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 your answers to exercise 2</a:t>
            </a:r>
            <a:endParaRPr lang="en-US" sz="3000" dirty="0"/>
          </a:p>
        </p:txBody>
      </p:sp>
      <p:sp>
        <p:nvSpPr>
          <p:cNvPr id="4" name="header CHILE (C)"/>
          <p:cNvSpPr/>
          <p:nvPr/>
        </p:nvSpPr>
        <p:spPr>
          <a:xfrm>
            <a:off x="457200" y="1188720"/>
            <a:ext cx="4023360" cy="502920"/>
          </a:xfrm>
          <a:prstGeom prst="roundRect">
            <a:avLst>
              <a:gd name="adj" fmla="val 18182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Text 2"/>
          <p:cNvSpPr txBox="1"/>
          <p:nvPr/>
        </p:nvSpPr>
        <p:spPr>
          <a:xfrm>
            <a:off x="457200" y="11887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CHILE (C)</a:t>
            </a:r>
            <a:endParaRPr lang="en-US" sz="1800" dirty="0"/>
          </a:p>
        </p:txBody>
      </p:sp>
      <p:sp>
        <p:nvSpPr>
          <p:cNvPr id="6" name="card"/>
          <p:cNvSpPr/>
          <p:nvPr/>
        </p:nvSpPr>
        <p:spPr>
          <a:xfrm>
            <a:off x="457200" y="1828800"/>
            <a:ext cx="4023360" cy="594360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7" name="number 1"/>
          <p:cNvSpPr txBox="1"/>
          <p:nvPr/>
        </p:nvSpPr>
        <p:spPr>
          <a:xfrm>
            <a:off x="594360" y="1943100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1097280" y="18288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2,600 m above sea level</a:t>
            </a:r>
            <a:endParaRPr lang="en-US" sz="1500" dirty="0"/>
          </a:p>
        </p:txBody>
      </p:sp>
      <p:sp>
        <p:nvSpPr>
          <p:cNvPr id="9" name="card"/>
          <p:cNvSpPr/>
          <p:nvPr/>
        </p:nvSpPr>
        <p:spPr>
          <a:xfrm>
            <a:off x="457200" y="2532888"/>
            <a:ext cx="4023360" cy="594360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0" name="number 3"/>
          <p:cNvSpPr txBox="1"/>
          <p:nvPr/>
        </p:nvSpPr>
        <p:spPr>
          <a:xfrm>
            <a:off x="594360" y="2647188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1097280" y="2532888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'Espanglish'</a:t>
            </a:r>
            <a:endParaRPr lang="en-US" sz="1500" dirty="0"/>
          </a:p>
        </p:txBody>
      </p:sp>
      <p:sp>
        <p:nvSpPr>
          <p:cNvPr id="12" name="card"/>
          <p:cNvSpPr/>
          <p:nvPr/>
        </p:nvSpPr>
        <p:spPr>
          <a:xfrm>
            <a:off x="457200" y="3236976"/>
            <a:ext cx="4023360" cy="594360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3" name="number 5"/>
          <p:cNvSpPr txBox="1"/>
          <p:nvPr/>
        </p:nvSpPr>
        <p:spPr>
          <a:xfrm>
            <a:off x="594360" y="3351276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097280" y="3236976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Mines make more money</a:t>
            </a:r>
            <a:endParaRPr lang="en-US" sz="1500" dirty="0"/>
          </a:p>
        </p:txBody>
      </p:sp>
      <p:sp>
        <p:nvSpPr>
          <p:cNvPr id="15" name="card"/>
          <p:cNvSpPr/>
          <p:nvPr/>
        </p:nvSpPr>
        <p:spPr>
          <a:xfrm>
            <a:off x="457200" y="3941064"/>
            <a:ext cx="4023360" cy="594360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6" name="number 8"/>
          <p:cNvSpPr txBox="1"/>
          <p:nvPr/>
        </p:nvSpPr>
        <p:spPr>
          <a:xfrm>
            <a:off x="594360" y="4055364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8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1097280" y="3941064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Walkway along the seafront</a:t>
            </a:r>
            <a:endParaRPr lang="en-US" sz="1500" dirty="0"/>
          </a:p>
        </p:txBody>
      </p:sp>
      <p:sp>
        <p:nvSpPr>
          <p:cNvPr id="18" name="header KOREA (K)"/>
          <p:cNvSpPr/>
          <p:nvPr/>
        </p:nvSpPr>
        <p:spPr>
          <a:xfrm>
            <a:off x="4663440" y="1188720"/>
            <a:ext cx="4023360" cy="502920"/>
          </a:xfrm>
          <a:prstGeom prst="roundRect">
            <a:avLst>
              <a:gd name="adj" fmla="val 18182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9" name="Text 16"/>
          <p:cNvSpPr txBox="1"/>
          <p:nvPr/>
        </p:nvSpPr>
        <p:spPr>
          <a:xfrm>
            <a:off x="4663440" y="11887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KOREA (K)</a:t>
            </a:r>
            <a:endParaRPr lang="en-US" sz="1800" dirty="0"/>
          </a:p>
        </p:txBody>
      </p:sp>
      <p:sp>
        <p:nvSpPr>
          <p:cNvPr id="20" name="card"/>
          <p:cNvSpPr/>
          <p:nvPr/>
        </p:nvSpPr>
        <p:spPr>
          <a:xfrm>
            <a:off x="4663440" y="1828800"/>
            <a:ext cx="4023360" cy="594360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1" name="number 2"/>
          <p:cNvSpPr txBox="1"/>
          <p:nvPr/>
        </p:nvSpPr>
        <p:spPr>
          <a:xfrm>
            <a:off x="4800600" y="1943100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5303520" y="1828800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Soccer and the 2002 World Cup</a:t>
            </a:r>
            <a:endParaRPr lang="en-US" sz="1500" dirty="0"/>
          </a:p>
        </p:txBody>
      </p:sp>
      <p:sp>
        <p:nvSpPr>
          <p:cNvPr id="23" name="card"/>
          <p:cNvSpPr/>
          <p:nvPr/>
        </p:nvSpPr>
        <p:spPr>
          <a:xfrm>
            <a:off x="4663440" y="2532888"/>
            <a:ext cx="4023360" cy="594360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4" name="number 4"/>
          <p:cNvSpPr txBox="1"/>
          <p:nvPr/>
        </p:nvSpPr>
        <p:spPr>
          <a:xfrm>
            <a:off x="4800600" y="2647188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25" name="Text 22"/>
          <p:cNvSpPr txBox="1"/>
          <p:nvPr/>
        </p:nvSpPr>
        <p:spPr>
          <a:xfrm>
            <a:off x="5303520" y="2532888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Chinese characters stink</a:t>
            </a:r>
            <a:endParaRPr lang="en-US" sz="1500" dirty="0"/>
          </a:p>
        </p:txBody>
      </p:sp>
      <p:sp>
        <p:nvSpPr>
          <p:cNvPr id="26" name="card"/>
          <p:cNvSpPr/>
          <p:nvPr/>
        </p:nvSpPr>
        <p:spPr>
          <a:xfrm>
            <a:off x="4663440" y="3236976"/>
            <a:ext cx="4023360" cy="594360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7" name="number 6"/>
          <p:cNvSpPr txBox="1"/>
          <p:nvPr/>
        </p:nvSpPr>
        <p:spPr>
          <a:xfrm>
            <a:off x="4800600" y="3351276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  <a:endParaRPr lang="en-US" sz="1400" dirty="0"/>
          </a:p>
        </p:txBody>
      </p:sp>
      <p:sp>
        <p:nvSpPr>
          <p:cNvPr id="28" name="Text 25"/>
          <p:cNvSpPr txBox="1"/>
          <p:nvPr/>
        </p:nvSpPr>
        <p:spPr>
          <a:xfrm>
            <a:off x="5303520" y="3236976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Spicy food like kimchee</a:t>
            </a:r>
            <a:endParaRPr lang="en-US" sz="1500" dirty="0"/>
          </a:p>
        </p:txBody>
      </p:sp>
      <p:sp>
        <p:nvSpPr>
          <p:cNvPr id="29" name="card"/>
          <p:cNvSpPr/>
          <p:nvPr/>
        </p:nvSpPr>
        <p:spPr>
          <a:xfrm>
            <a:off x="4663440" y="3941064"/>
            <a:ext cx="4023360" cy="594360"/>
          </a:xfrm>
          <a:prstGeom prst="roundRect">
            <a:avLst>
              <a:gd name="adj" fmla="val 1538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30" name="number 7"/>
          <p:cNvSpPr txBox="1"/>
          <p:nvPr/>
        </p:nvSpPr>
        <p:spPr>
          <a:xfrm>
            <a:off x="4800600" y="4055364"/>
            <a:ext cx="365760" cy="365760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7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5303520" y="3941064"/>
            <a:ext cx="3291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Mattresses on the floor</a:t>
            </a:r>
            <a:endParaRPr lang="en-US" sz="1500" dirty="0"/>
          </a:p>
        </p:txBody>
      </p:sp>
      <p:sp>
        <p:nvSpPr>
          <p:cNvPr id="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Ian in Chile: answers 1-5</a:t>
            </a:r>
            <a:endParaRPr lang="en-US" sz="3000" dirty="0"/>
          </a:p>
        </p:txBody>
      </p:sp>
      <p:sp>
        <p:nvSpPr>
          <p:cNvPr id="4" name="card"/>
          <p:cNvSpPr/>
          <p:nvPr/>
        </p:nvSpPr>
        <p:spPr>
          <a:xfrm>
            <a:off x="457200" y="114300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number 1"/>
          <p:cNvSpPr txBox="1"/>
          <p:nvPr/>
        </p:nvSpPr>
        <p:spPr>
          <a:xfrm>
            <a:off x="594360" y="1266444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1097280" y="1143000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Where? Why?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017520" y="1143000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Chile. At 25 he had 'itchy feet' and wanted to see the world; a colleague pointed out the job.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457200" y="184708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9" name="number 2"/>
          <p:cNvSpPr txBox="1"/>
          <p:nvPr/>
        </p:nvSpPr>
        <p:spPr>
          <a:xfrm>
            <a:off x="594360" y="1970532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2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097280" y="1847088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How long?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3017520" y="1847088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Four years.</a:t>
            </a:r>
            <a:endParaRPr lang="en-US" sz="1400" dirty="0"/>
          </a:p>
        </p:txBody>
      </p:sp>
      <p:sp>
        <p:nvSpPr>
          <p:cNvPr id="12" name="card"/>
          <p:cNvSpPr/>
          <p:nvPr/>
        </p:nvSpPr>
        <p:spPr>
          <a:xfrm>
            <a:off x="457200" y="255117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3" name="number 3"/>
          <p:cNvSpPr txBox="1"/>
          <p:nvPr/>
        </p:nvSpPr>
        <p:spPr>
          <a:xfrm>
            <a:off x="594360" y="2674620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3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097280" y="2551176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What job?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3017520" y="2551176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He is in the 12-strong IT team at Paranal Observatory, keeping computers running 24/7 for four huge telescopes.</a:t>
            </a:r>
            <a:endParaRPr lang="en-US" sz="1400" dirty="0"/>
          </a:p>
        </p:txBody>
      </p:sp>
      <p:sp>
        <p:nvSpPr>
          <p:cNvPr id="16" name="card"/>
          <p:cNvSpPr/>
          <p:nvPr/>
        </p:nvSpPr>
        <p:spPr>
          <a:xfrm>
            <a:off x="457200" y="325526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7" name="number 4"/>
          <p:cNvSpPr txBox="1"/>
          <p:nvPr/>
        </p:nvSpPr>
        <p:spPr>
          <a:xfrm>
            <a:off x="594360" y="3378708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4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97280" y="3255264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Family?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3017520" y="3255264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His wife Andrea is Chilean and they have two children. The family lives in Antofagasta, two hours' drive away.</a:t>
            </a:r>
            <a:endParaRPr lang="en-US" sz="1400" dirty="0"/>
          </a:p>
        </p:txBody>
      </p:sp>
      <p:sp>
        <p:nvSpPr>
          <p:cNvPr id="20" name="card"/>
          <p:cNvSpPr/>
          <p:nvPr/>
        </p:nvSpPr>
        <p:spPr>
          <a:xfrm>
            <a:off x="457200" y="395935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1" name="number 5"/>
          <p:cNvSpPr txBox="1"/>
          <p:nvPr/>
        </p:nvSpPr>
        <p:spPr>
          <a:xfrm>
            <a:off x="594360" y="4082796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5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097280" y="3959352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Home town?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3017520" y="3959352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Antofagasta is a rich mining town, hardly a tourist spot, but it is improving: a better beach and a seafront walkway.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Ian in Chile: answers 6-10</a:t>
            </a:r>
            <a:endParaRPr lang="en-US" sz="3000" dirty="0"/>
          </a:p>
        </p:txBody>
      </p:sp>
      <p:sp>
        <p:nvSpPr>
          <p:cNvPr id="4" name="card"/>
          <p:cNvSpPr/>
          <p:nvPr/>
        </p:nvSpPr>
        <p:spPr>
          <a:xfrm>
            <a:off x="457200" y="114300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number 6"/>
          <p:cNvSpPr txBox="1"/>
          <p:nvPr/>
        </p:nvSpPr>
        <p:spPr>
          <a:xfrm>
            <a:off x="594360" y="1266444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1097280" y="1143000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Difficulties?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3017520" y="1143000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The language barrier (even lost baggage at first), the altitude, and being far from his family.</a:t>
            </a:r>
            <a:endParaRPr lang="en-US" sz="1400" dirty="0"/>
          </a:p>
        </p:txBody>
      </p:sp>
      <p:sp>
        <p:nvSpPr>
          <p:cNvPr id="8" name="card"/>
          <p:cNvSpPr/>
          <p:nvPr/>
        </p:nvSpPr>
        <p:spPr>
          <a:xfrm>
            <a:off x="457200" y="184708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9" name="number 7"/>
          <p:cNvSpPr txBox="1"/>
          <p:nvPr/>
        </p:nvSpPr>
        <p:spPr>
          <a:xfrm>
            <a:off x="594360" y="1970532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7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1097280" y="1847088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'Middle of nowhere'?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3017520" y="1847088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Paranal is on a mountain in the desert, and his family is a long drive away.</a:t>
            </a:r>
            <a:endParaRPr lang="en-US" sz="1400" dirty="0"/>
          </a:p>
        </p:txBody>
      </p:sp>
      <p:sp>
        <p:nvSpPr>
          <p:cNvPr id="12" name="card"/>
          <p:cNvSpPr/>
          <p:nvPr/>
        </p:nvSpPr>
        <p:spPr>
          <a:xfrm>
            <a:off x="457200" y="255117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3" name="number 8"/>
          <p:cNvSpPr txBox="1"/>
          <p:nvPr/>
        </p:nvSpPr>
        <p:spPr>
          <a:xfrm>
            <a:off x="594360" y="2674620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8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1097280" y="2551176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Feels at home?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3017520" y="2551176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No. After four years he still doesn't feel he belongs; Heathrow felt like home straight away.</a:t>
            </a:r>
            <a:endParaRPr lang="en-US" sz="1400" dirty="0"/>
          </a:p>
        </p:txBody>
      </p:sp>
      <p:sp>
        <p:nvSpPr>
          <p:cNvPr id="16" name="card"/>
          <p:cNvSpPr/>
          <p:nvPr/>
        </p:nvSpPr>
        <p:spPr>
          <a:xfrm>
            <a:off x="457200" y="325526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7" name="number 9"/>
          <p:cNvSpPr txBox="1"/>
          <p:nvPr/>
        </p:nvSpPr>
        <p:spPr>
          <a:xfrm>
            <a:off x="594360" y="3378708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9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1097280" y="3255264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Likes / dislikes?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3017520" y="3255264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Likes: the amazing sky. Dislikes: the language barrier, the altitude and being away from his family.</a:t>
            </a:r>
            <a:endParaRPr lang="en-US" sz="1400" dirty="0"/>
          </a:p>
        </p:txBody>
      </p:sp>
      <p:sp>
        <p:nvSpPr>
          <p:cNvPr id="20" name="card"/>
          <p:cNvSpPr/>
          <p:nvPr/>
        </p:nvSpPr>
        <p:spPr>
          <a:xfrm>
            <a:off x="457200" y="395935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1" name="number 10"/>
          <p:cNvSpPr txBox="1"/>
          <p:nvPr/>
        </p:nvSpPr>
        <p:spPr>
          <a:xfrm>
            <a:off x="594360" y="4082796"/>
            <a:ext cx="365760" cy="365760"/>
          </a:xfrm>
          <a:prstGeom prst="ellipse">
            <a:avLst/>
          </a:prstGeom>
          <a:solidFill>
            <a:schemeClr val="accent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10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1097280" y="3959352"/>
            <a:ext cx="182880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2"/>
                </a:solidFill>
              </a:rPr>
              <a:t>Misses?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3017520" y="3959352"/>
            <a:ext cx="553212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Greenery. His own culture still fits him 'like winter gloves'.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Language work: Ian in Chile</a:t>
            </a:r>
            <a:endParaRPr lang="en-US" sz="3000" dirty="0"/>
          </a:p>
        </p:txBody>
      </p:sp>
      <p:sp>
        <p:nvSpPr>
          <p:cNvPr id="4" name="expression chip"/>
          <p:cNvSpPr/>
          <p:nvPr/>
        </p:nvSpPr>
        <p:spPr>
          <a:xfrm>
            <a:off x="457200" y="1143000"/>
            <a:ext cx="210312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Text 2"/>
          <p:cNvSpPr txBox="1"/>
          <p:nvPr/>
        </p:nvSpPr>
        <p:spPr>
          <a:xfrm>
            <a:off x="457200" y="114300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It takes a real toll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2743200" y="114300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What takes a toll? On whom or what?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669280" y="11430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Being so far from his family; it is tiring and hard on him.</a:t>
            </a:r>
            <a:endParaRPr lang="en-US" sz="1400" dirty="0"/>
          </a:p>
        </p:txBody>
      </p:sp>
      <p:sp>
        <p:nvSpPr>
          <p:cNvPr id="8" name="expression chip"/>
          <p:cNvSpPr/>
          <p:nvPr/>
        </p:nvSpPr>
        <p:spPr>
          <a:xfrm>
            <a:off x="457200" y="1828800"/>
            <a:ext cx="210312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9" name="Text 6"/>
          <p:cNvSpPr txBox="1"/>
          <p:nvPr/>
        </p:nvSpPr>
        <p:spPr>
          <a:xfrm>
            <a:off x="457200" y="182880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the computers run 24/7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2743200" y="182880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How long do the computers operate?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669280" y="18288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24 hours a day, 7 days a week: non-stop.</a:t>
            </a:r>
            <a:endParaRPr lang="en-US" sz="1400" dirty="0"/>
          </a:p>
        </p:txBody>
      </p:sp>
      <p:sp>
        <p:nvSpPr>
          <p:cNvPr id="12" name="expression chip"/>
          <p:cNvSpPr/>
          <p:nvPr/>
        </p:nvSpPr>
        <p:spPr>
          <a:xfrm>
            <a:off x="457200" y="2514600"/>
            <a:ext cx="210312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3" name="Text 10"/>
          <p:cNvSpPr txBox="1"/>
          <p:nvPr/>
        </p:nvSpPr>
        <p:spPr>
          <a:xfrm>
            <a:off x="457200" y="251460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I easily get puffed</a:t>
            </a:r>
            <a:endParaRPr lang="en-US" sz="1400" dirty="0"/>
          </a:p>
        </p:txBody>
      </p:sp>
      <p:sp>
        <p:nvSpPr>
          <p:cNvPr id="14" name="Text 11"/>
          <p:cNvSpPr txBox="1"/>
          <p:nvPr/>
        </p:nvSpPr>
        <p:spPr>
          <a:xfrm>
            <a:off x="2743200" y="251460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When and why does he get puffed?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5669280" y="25146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When exercising: at 2,600 m the air is thin, so he gets out of breath.</a:t>
            </a:r>
            <a:endParaRPr lang="en-US" sz="1400" dirty="0"/>
          </a:p>
        </p:txBody>
      </p:sp>
      <p:sp>
        <p:nvSpPr>
          <p:cNvPr id="16" name="expression chip"/>
          <p:cNvSpPr/>
          <p:nvPr/>
        </p:nvSpPr>
        <p:spPr>
          <a:xfrm>
            <a:off x="457200" y="3200400"/>
            <a:ext cx="210312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7" name="Text 14"/>
          <p:cNvSpPr txBox="1"/>
          <p:nvPr/>
        </p:nvSpPr>
        <p:spPr>
          <a:xfrm>
            <a:off x="457200" y="320040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itchy feet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2743200" y="320040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Why did he get itchy feet?</a:t>
            </a:r>
            <a:endParaRPr lang="en-US" sz="1400" dirty="0"/>
          </a:p>
        </p:txBody>
      </p:sp>
      <p:sp>
        <p:nvSpPr>
          <p:cNvPr id="19" name="Text 16"/>
          <p:cNvSpPr txBox="1"/>
          <p:nvPr/>
        </p:nvSpPr>
        <p:spPr>
          <a:xfrm>
            <a:off x="5669280" y="32004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He was 25 and wanted to travel and see the world.</a:t>
            </a:r>
            <a:endParaRPr lang="en-US" sz="1400" dirty="0"/>
          </a:p>
        </p:txBody>
      </p:sp>
      <p:sp>
        <p:nvSpPr>
          <p:cNvPr id="20" name="expression chip"/>
          <p:cNvSpPr/>
          <p:nvPr/>
        </p:nvSpPr>
        <p:spPr>
          <a:xfrm>
            <a:off x="457200" y="3886200"/>
            <a:ext cx="210312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21" name="Text 18"/>
          <p:cNvSpPr txBox="1"/>
          <p:nvPr/>
        </p:nvSpPr>
        <p:spPr>
          <a:xfrm>
            <a:off x="457200" y="3886200"/>
            <a:ext cx="21031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winter gloves</a:t>
            </a:r>
            <a:endParaRPr lang="en-US" sz="1400" dirty="0"/>
          </a:p>
        </p:txBody>
      </p:sp>
      <p:sp>
        <p:nvSpPr>
          <p:cNvPr id="22" name="Text 19"/>
          <p:cNvSpPr txBox="1"/>
          <p:nvPr/>
        </p:nvSpPr>
        <p:spPr>
          <a:xfrm>
            <a:off x="2743200" y="3886200"/>
            <a:ext cx="27432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accent4"/>
                </a:solidFill>
              </a:rPr>
              <a:t>What still fits him like winter gloves?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5669280" y="3886200"/>
            <a:ext cx="3017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His own (British) culture.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5" grpId="0" animBg="1"/>
      <p:bldP spid="19" grpId="0" animBg="1"/>
      <p:bldP spid="2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Language work: James in Korea</a:t>
            </a:r>
            <a:endParaRPr lang="en-US" sz="3000" dirty="0"/>
          </a:p>
        </p:txBody>
      </p:sp>
      <p:sp>
        <p:nvSpPr>
          <p:cNvPr id="4" name="expression chip"/>
          <p:cNvSpPr/>
          <p:nvPr/>
        </p:nvSpPr>
        <p:spPr>
          <a:xfrm>
            <a:off x="457200" y="1143000"/>
            <a:ext cx="301752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5" name="Text 2"/>
          <p:cNvSpPr txBox="1"/>
          <p:nvPr/>
        </p:nvSpPr>
        <p:spPr>
          <a:xfrm>
            <a:off x="502920" y="1143000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I'm really into soccer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749040" y="1143000"/>
            <a:ext cx="4937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Is he a soccer fan?</a:t>
            </a:r>
            <a:endParaRPr lang="en-US" sz="1500" dirty="0"/>
          </a:p>
        </p:txBody>
      </p:sp>
      <p:sp>
        <p:nvSpPr>
          <p:cNvPr id="7" name="expression chip"/>
          <p:cNvSpPr/>
          <p:nvPr/>
        </p:nvSpPr>
        <p:spPr>
          <a:xfrm>
            <a:off x="457200" y="1746504"/>
            <a:ext cx="301752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8" name="Text 5"/>
          <p:cNvSpPr txBox="1"/>
          <p:nvPr/>
        </p:nvSpPr>
        <p:spPr>
          <a:xfrm>
            <a:off x="502920" y="1746504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a really big deal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3840480" y="1713500"/>
            <a:ext cx="4937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What is a really big deal? Why?</a:t>
            </a:r>
            <a:endParaRPr lang="en-US" sz="1500" dirty="0"/>
          </a:p>
        </p:txBody>
      </p:sp>
      <p:sp>
        <p:nvSpPr>
          <p:cNvPr id="10" name="expression chip"/>
          <p:cNvSpPr/>
          <p:nvPr/>
        </p:nvSpPr>
        <p:spPr>
          <a:xfrm>
            <a:off x="457200" y="2350008"/>
            <a:ext cx="301752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1" name="Text 8"/>
          <p:cNvSpPr txBox="1"/>
          <p:nvPr/>
        </p:nvSpPr>
        <p:spPr>
          <a:xfrm>
            <a:off x="502920" y="2350008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doesn't get it</a:t>
            </a:r>
            <a:endParaRPr lang="en-US" sz="1400" dirty="0"/>
          </a:p>
        </p:txBody>
      </p:sp>
      <p:sp>
        <p:nvSpPr>
          <p:cNvPr id="12" name="Text 9"/>
          <p:cNvSpPr txBox="1"/>
          <p:nvPr/>
        </p:nvSpPr>
        <p:spPr>
          <a:xfrm>
            <a:off x="3749040" y="2350008"/>
            <a:ext cx="4937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Who doesn't get what? Why not?</a:t>
            </a:r>
            <a:endParaRPr lang="en-US" sz="1500" dirty="0"/>
          </a:p>
        </p:txBody>
      </p:sp>
      <p:sp>
        <p:nvSpPr>
          <p:cNvPr id="13" name="expression chip"/>
          <p:cNvSpPr/>
          <p:nvPr/>
        </p:nvSpPr>
        <p:spPr>
          <a:xfrm>
            <a:off x="457200" y="2953512"/>
            <a:ext cx="301752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4" name="Text 11"/>
          <p:cNvSpPr txBox="1"/>
          <p:nvPr/>
        </p:nvSpPr>
        <p:spPr>
          <a:xfrm>
            <a:off x="502920" y="2953512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a big shot</a:t>
            </a:r>
            <a:endParaRPr lang="en-US" sz="1400" dirty="0"/>
          </a:p>
        </p:txBody>
      </p:sp>
      <p:sp>
        <p:nvSpPr>
          <p:cNvPr id="15" name="Text 12"/>
          <p:cNvSpPr txBox="1"/>
          <p:nvPr/>
        </p:nvSpPr>
        <p:spPr>
          <a:xfrm>
            <a:off x="3749040" y="2953512"/>
            <a:ext cx="4937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Who is a big shot? What makes him one?</a:t>
            </a:r>
            <a:endParaRPr lang="en-US" sz="1500" dirty="0"/>
          </a:p>
        </p:txBody>
      </p:sp>
      <p:sp>
        <p:nvSpPr>
          <p:cNvPr id="16" name="expression chip"/>
          <p:cNvSpPr/>
          <p:nvPr/>
        </p:nvSpPr>
        <p:spPr>
          <a:xfrm>
            <a:off x="457200" y="3557016"/>
            <a:ext cx="301752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7" name="Text 14"/>
          <p:cNvSpPr txBox="1"/>
          <p:nvPr/>
        </p:nvSpPr>
        <p:spPr>
          <a:xfrm>
            <a:off x="502920" y="3557016"/>
            <a:ext cx="29260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was always great fun to be with</a:t>
            </a:r>
            <a:endParaRPr lang="en-US" sz="1400" dirty="0"/>
          </a:p>
        </p:txBody>
      </p:sp>
      <p:sp>
        <p:nvSpPr>
          <p:cNvPr id="18" name="Text 15"/>
          <p:cNvSpPr txBox="1"/>
          <p:nvPr/>
        </p:nvSpPr>
        <p:spPr>
          <a:xfrm>
            <a:off x="3749040" y="3557016"/>
            <a:ext cx="49377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Who was always great fun to be with?</a:t>
            </a:r>
            <a:endParaRPr lang="en-US" sz="1500" dirty="0"/>
          </a:p>
        </p:txBody>
      </p:sp>
      <p:sp>
        <p:nvSpPr>
          <p:cNvPr id="19" name="task banner"/>
          <p:cNvSpPr/>
          <p:nvPr/>
        </p:nvSpPr>
        <p:spPr>
          <a:xfrm>
            <a:off x="457200" y="4343400"/>
            <a:ext cx="8229600" cy="365760"/>
          </a:xfrm>
          <a:prstGeom prst="roundRect">
            <a:avLst>
              <a:gd name="adj" fmla="val 25000"/>
            </a:avLst>
          </a:prstGeom>
          <a:solidFill>
            <a:schemeClr val="accent6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20" name="Text 17"/>
          <p:cNvSpPr txBox="1"/>
          <p:nvPr/>
        </p:nvSpPr>
        <p:spPr>
          <a:xfrm>
            <a:off x="457200" y="43434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bg1"/>
                </a:solidFill>
              </a:rPr>
              <a:t>Then: express the lines marked with an asterisk (*) in more formal English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CAC3E1-3EC1-DA85-1516-CEB3A83EF906}"/>
              </a:ext>
            </a:extLst>
          </p:cNvPr>
          <p:cNvSpPr txBox="1"/>
          <p:nvPr/>
        </p:nvSpPr>
        <p:spPr>
          <a:xfrm>
            <a:off x="5510462" y="1143000"/>
            <a:ext cx="2582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A" dirty="0">
                <a:solidFill>
                  <a:schemeClr val="accent1"/>
                </a:solidFill>
              </a:rPr>
              <a:t>like soccer very much.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E500F32-A720-A9C5-6815-40268211681A}"/>
              </a:ext>
            </a:extLst>
          </p:cNvPr>
          <p:cNvSpPr txBox="1"/>
          <p:nvPr/>
        </p:nvSpPr>
        <p:spPr>
          <a:xfrm>
            <a:off x="6309360" y="1784866"/>
            <a:ext cx="3131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Something very important</a:t>
            </a:r>
            <a:endParaRPr lang="en-SA" dirty="0">
              <a:solidFill>
                <a:schemeClr val="accent1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2EB593-5384-7AEB-0301-0519686AFD4C}"/>
              </a:ext>
            </a:extLst>
          </p:cNvPr>
          <p:cNvSpPr txBox="1"/>
          <p:nvPr/>
        </p:nvSpPr>
        <p:spPr>
          <a:xfrm>
            <a:off x="6914147" y="2907792"/>
            <a:ext cx="2318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An important or powerful person. </a:t>
            </a:r>
            <a:endParaRPr lang="en-SA" dirty="0">
              <a:solidFill>
                <a:schemeClr val="accent1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426A303-036D-A7FF-59F3-4FF03C98A671}"/>
              </a:ext>
            </a:extLst>
          </p:cNvPr>
          <p:cNvSpPr txBox="1"/>
          <p:nvPr/>
        </p:nvSpPr>
        <p:spPr>
          <a:xfrm>
            <a:off x="6469780" y="2286893"/>
            <a:ext cx="2834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Doesn't understand something.</a:t>
            </a:r>
            <a:endParaRPr lang="en-SA" dirty="0">
              <a:solidFill>
                <a:schemeClr val="accent1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CD59E7A-2CA7-6693-4E1C-85CF8233EF8C}"/>
              </a:ext>
            </a:extLst>
          </p:cNvPr>
          <p:cNvSpPr txBox="1"/>
          <p:nvPr/>
        </p:nvSpPr>
        <p:spPr>
          <a:xfrm>
            <a:off x="6721641" y="3623810"/>
            <a:ext cx="2582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Always enjoyable to spend time with.</a:t>
            </a:r>
            <a:endParaRPr lang="en-SA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2" grpId="0" animBg="1"/>
      <p:bldP spid="15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Find a partner from the other group</a:t>
            </a:r>
            <a:endParaRPr lang="en-US" sz="30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4023360" cy="25146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header"/>
          <p:cNvSpPr/>
          <p:nvPr/>
        </p:nvSpPr>
        <p:spPr>
          <a:xfrm>
            <a:off x="457200" y="1188720"/>
            <a:ext cx="4023360" cy="502920"/>
          </a:xfrm>
          <a:prstGeom prst="roundRect">
            <a:avLst>
              <a:gd name="adj" fmla="val 18182"/>
            </a:avLst>
          </a:prstGeom>
          <a:solidFill>
            <a:schemeClr val="accent1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6" name="Text 3"/>
          <p:cNvSpPr txBox="1"/>
          <p:nvPr/>
        </p:nvSpPr>
        <p:spPr>
          <a:xfrm>
            <a:off x="457200" y="11887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Ian: Chile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90073" y="1890562"/>
            <a:ext cx="35661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+ The amazing desert sky</a:t>
            </a:r>
            <a:endParaRPr lang="en-US" sz="15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+ A job he enjoys</a:t>
            </a:r>
            <a:endParaRPr lang="en-US" sz="15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- Doesn't feel he belongs</a:t>
            </a:r>
            <a:endParaRPr lang="en-US" sz="15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- Language barrier and altitude</a:t>
            </a:r>
            <a:endParaRPr lang="en-US" sz="15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- Far from his family</a:t>
            </a:r>
            <a:endParaRPr lang="en-US" sz="1500" dirty="0"/>
          </a:p>
        </p:txBody>
      </p:sp>
      <p:sp>
        <p:nvSpPr>
          <p:cNvPr id="8" name="card"/>
          <p:cNvSpPr/>
          <p:nvPr/>
        </p:nvSpPr>
        <p:spPr>
          <a:xfrm>
            <a:off x="4663440" y="1188720"/>
            <a:ext cx="4023360" cy="2514600"/>
          </a:xfrm>
          <a:prstGeom prst="roundRect">
            <a:avLst>
              <a:gd name="adj" fmla="val 3636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9" name="header"/>
          <p:cNvSpPr/>
          <p:nvPr/>
        </p:nvSpPr>
        <p:spPr>
          <a:xfrm>
            <a:off x="4663440" y="1188720"/>
            <a:ext cx="4023360" cy="502920"/>
          </a:xfrm>
          <a:prstGeom prst="roundRect">
            <a:avLst>
              <a:gd name="adj" fmla="val 18182"/>
            </a:avLst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sp>
        <p:nvSpPr>
          <p:cNvPr id="10" name="Text 7"/>
          <p:cNvSpPr txBox="1"/>
          <p:nvPr/>
        </p:nvSpPr>
        <p:spPr>
          <a:xfrm>
            <a:off x="4663440" y="118872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chemeClr val="bg1"/>
                </a:solidFill>
              </a:rPr>
              <a:t>James: Korea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4892040" y="1828800"/>
            <a:ext cx="356616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Your partner tells you:</a:t>
            </a:r>
            <a:endParaRPr lang="en-US" sz="15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+ What does he like?</a:t>
            </a:r>
            <a:endParaRPr lang="en-US" sz="15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- What does he dislike?</a:t>
            </a:r>
            <a:endParaRPr lang="en-US" sz="1500" dirty="0"/>
          </a:p>
          <a:p>
            <a:pPr marL="0" indent="0">
              <a:spcAft>
                <a:spcPts val="5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Does he feel at home?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457200" y="39776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Who is happier about the move? 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9E911487-11D4-2BB2-BB73-19BE12E3E49E}"/>
              </a:ext>
            </a:extLst>
          </p:cNvPr>
          <p:cNvSpPr txBox="1"/>
          <p:nvPr/>
        </p:nvSpPr>
        <p:spPr>
          <a:xfrm>
            <a:off x="548640" y="44348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tx2"/>
                </a:solidFill>
              </a:rPr>
              <a:t>Which new home would you prefer?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do you think?</a:t>
            </a:r>
            <a:endParaRPr lang="en-US" sz="3000" dirty="0"/>
          </a:p>
        </p:txBody>
      </p:sp>
      <p:sp>
        <p:nvSpPr>
          <p:cNvPr id="4" name="card"/>
          <p:cNvSpPr/>
          <p:nvPr/>
        </p:nvSpPr>
        <p:spPr>
          <a:xfrm>
            <a:off x="457200" y="1188720"/>
            <a:ext cx="4023360" cy="3291840"/>
          </a:xfrm>
          <a:prstGeom prst="roundRect">
            <a:avLst>
              <a:gd name="adj" fmla="val 2778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icon circle"/>
          <p:cNvSpPr/>
          <p:nvPr/>
        </p:nvSpPr>
        <p:spPr>
          <a:xfrm>
            <a:off x="685800" y="1371600"/>
            <a:ext cx="640080" cy="64008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6" name="Image 0" descr="Glob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" y="1531620"/>
            <a:ext cx="320040" cy="32004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63040" y="132588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</a:rPr>
              <a:t>Close your eyes and think about your country.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85800" y="2286000"/>
            <a:ext cx="35661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</a:rPr>
              <a:t>What would you miss most if you went to live abroad? Compare ideas.</a:t>
            </a:r>
            <a:endParaRPr lang="en-US" sz="1800" dirty="0"/>
          </a:p>
        </p:txBody>
      </p:sp>
      <p:sp>
        <p:nvSpPr>
          <p:cNvPr id="9" name="card"/>
          <p:cNvSpPr/>
          <p:nvPr/>
        </p:nvSpPr>
        <p:spPr>
          <a:xfrm>
            <a:off x="4663440" y="1188720"/>
            <a:ext cx="4023360" cy="3291840"/>
          </a:xfrm>
          <a:prstGeom prst="roundRect">
            <a:avLst>
              <a:gd name="adj" fmla="val 2778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0" name="Text 6"/>
          <p:cNvSpPr txBox="1"/>
          <p:nvPr/>
        </p:nvSpPr>
        <p:spPr>
          <a:xfrm>
            <a:off x="4892040" y="13258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2"/>
                </a:solidFill>
              </a:rPr>
              <a:t>List disadvantages of moving abroad. For each (-), find an advantage (+).</a:t>
            </a:r>
            <a:endParaRPr lang="en-US" sz="1500" dirty="0"/>
          </a:p>
        </p:txBody>
      </p:sp>
      <p:sp>
        <p:nvSpPr>
          <p:cNvPr id="11" name="minus"/>
          <p:cNvSpPr txBox="1"/>
          <p:nvPr/>
        </p:nvSpPr>
        <p:spPr>
          <a:xfrm>
            <a:off x="4892040" y="2286000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-</a:t>
            </a:r>
            <a:endParaRPr lang="en-US" sz="2000" dirty="0"/>
          </a:p>
        </p:txBody>
      </p:sp>
      <p:sp>
        <p:nvSpPr>
          <p:cNvPr id="12" name="Text 8"/>
          <p:cNvSpPr txBox="1"/>
          <p:nvPr/>
        </p:nvSpPr>
        <p:spPr>
          <a:xfrm>
            <a:off x="5486400" y="21945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The language barrier: maybe you don't speak the language.</a:t>
            </a:r>
            <a:endParaRPr lang="en-US" sz="1400" dirty="0"/>
          </a:p>
        </p:txBody>
      </p:sp>
      <p:sp>
        <p:nvSpPr>
          <p:cNvPr id="13" name="plus"/>
          <p:cNvSpPr txBox="1"/>
          <p:nvPr/>
        </p:nvSpPr>
        <p:spPr>
          <a:xfrm>
            <a:off x="4892040" y="320040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chemeClr val="bg1"/>
                </a:solidFill>
              </a:rPr>
              <a:t>+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5486400" y="3108960"/>
            <a:ext cx="3017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But this is an opportunity to learn a new language.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Talk about it</a:t>
            </a:r>
            <a:endParaRPr lang="en-US" sz="3000" dirty="0"/>
          </a:p>
        </p:txBody>
      </p:sp>
      <p:sp>
        <p:nvSpPr>
          <p:cNvPr id="4" name="card"/>
          <p:cNvSpPr/>
          <p:nvPr/>
        </p:nvSpPr>
        <p:spPr>
          <a:xfrm>
            <a:off x="457200" y="1280160"/>
            <a:ext cx="2651760" cy="3108960"/>
          </a:xfrm>
          <a:prstGeom prst="roundRect">
            <a:avLst>
              <a:gd name="adj" fmla="val 3448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5" name="icon circle"/>
          <p:cNvSpPr/>
          <p:nvPr/>
        </p:nvSpPr>
        <p:spPr>
          <a:xfrm>
            <a:off x="1280160" y="1508760"/>
            <a:ext cx="1005840" cy="1005840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6" name="Image 0" descr="User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1620" y="1760220"/>
            <a:ext cx="502920" cy="502920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40080" y="274320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Have any of your friends or family gone to live in a foreign country? Why?</a:t>
            </a:r>
            <a:endParaRPr lang="en-US" sz="1500" dirty="0"/>
          </a:p>
        </p:txBody>
      </p:sp>
      <p:sp>
        <p:nvSpPr>
          <p:cNvPr id="8" name="card"/>
          <p:cNvSpPr/>
          <p:nvPr/>
        </p:nvSpPr>
        <p:spPr>
          <a:xfrm>
            <a:off x="3291840" y="1280160"/>
            <a:ext cx="2651760" cy="3108960"/>
          </a:xfrm>
          <a:prstGeom prst="roundRect">
            <a:avLst>
              <a:gd name="adj" fmla="val 3448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9" name="icon circle"/>
          <p:cNvSpPr/>
          <p:nvPr/>
        </p:nvSpPr>
        <p:spPr>
          <a:xfrm>
            <a:off x="4114800" y="1508760"/>
            <a:ext cx="1005840" cy="1005840"/>
          </a:xfrm>
          <a:prstGeom prst="ellipse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0" name="Image 1" descr="Comments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6260" y="1760220"/>
            <a:ext cx="502920" cy="5029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3474720" y="274320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Do you know anyone who has come to live in your country from another country? Why? Do they have any problems?</a:t>
            </a:r>
            <a:endParaRPr lang="en-US" sz="1500" dirty="0"/>
          </a:p>
        </p:txBody>
      </p:sp>
      <p:sp>
        <p:nvSpPr>
          <p:cNvPr id="12" name="card"/>
          <p:cNvSpPr/>
          <p:nvPr/>
        </p:nvSpPr>
        <p:spPr>
          <a:xfrm>
            <a:off x="6126480" y="1280160"/>
            <a:ext cx="2651760" cy="3108960"/>
          </a:xfrm>
          <a:prstGeom prst="roundRect">
            <a:avLst>
              <a:gd name="adj" fmla="val 3448"/>
            </a:avLst>
          </a:prstGeom>
          <a:solidFill>
            <a:schemeClr val="bg2"/>
          </a:solidFill>
          <a:ln/>
          <a:effectLst>
            <a:outerShdw blurRad="76200" dist="254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SA"/>
          </a:p>
        </p:txBody>
      </p:sp>
      <p:sp>
        <p:nvSpPr>
          <p:cNvPr id="13" name="icon circle"/>
          <p:cNvSpPr/>
          <p:nvPr/>
        </p:nvSpPr>
        <p:spPr>
          <a:xfrm>
            <a:off x="6949440" y="1508760"/>
            <a:ext cx="1005840" cy="1005840"/>
          </a:xfrm>
          <a:prstGeom prst="ellipse">
            <a:avLst/>
          </a:prstGeom>
          <a:solidFill>
            <a:schemeClr val="accent6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14" name="Image 2" descr="Plan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0900" y="1760220"/>
            <a:ext cx="502920" cy="502920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6309360" y="2743200"/>
            <a:ext cx="22860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Which other countries would you like to live in for a while? Why?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32104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rgbClr val="5B6B8C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371600"/>
            <a:ext cx="6583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400" b="1" dirty="0">
                <a:solidFill>
                  <a:schemeClr val="bg1"/>
                </a:solidFill>
              </a:rPr>
              <a:t>No place like home</a:t>
            </a:r>
            <a:endParaRPr lang="en-US" sz="44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640080" y="2926080"/>
            <a:ext cx="5760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800" dirty="0">
                <a:solidFill>
                  <a:schemeClr val="bg2"/>
                </a:solidFill>
              </a:rPr>
              <a:t>Where would you be happiest: the Chilean desert, Korea, or home?</a:t>
            </a:r>
            <a:endParaRPr lang="en-US" sz="1800" dirty="0"/>
          </a:p>
        </p:txBody>
      </p:sp>
      <p:sp>
        <p:nvSpPr>
          <p:cNvPr id="4" name="motif sun"/>
          <p:cNvSpPr/>
          <p:nvPr/>
        </p:nvSpPr>
        <p:spPr>
          <a:xfrm>
            <a:off x="6583680" y="822960"/>
            <a:ext cx="2377440" cy="2377440"/>
          </a:xfrm>
          <a:prstGeom prst="ellipse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SA"/>
          </a:p>
        </p:txBody>
      </p:sp>
      <p:pic>
        <p:nvPicPr>
          <p:cNvPr id="5" name="Image 0" descr="hom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0" y="1371600"/>
            <a:ext cx="1280160" cy="12801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ert Sky">
  <a:themeElements>
    <a:clrScheme name="Desert Sky">
      <a:dk1>
        <a:srgbClr val="1B1F2E"/>
      </a:dk1>
      <a:lt1>
        <a:srgbClr val="FFFFFF"/>
      </a:lt1>
      <a:dk2>
        <a:srgbClr val="0B1B3A"/>
      </a:dk2>
      <a:lt2>
        <a:srgbClr val="EEF1F7"/>
      </a:lt2>
      <a:accent1>
        <a:srgbClr val="C8643C"/>
      </a:accent1>
      <a:accent2>
        <a:srgbClr val="F2A541"/>
      </a:accent2>
      <a:accent3>
        <a:srgbClr val="2A9D8F"/>
      </a:accent3>
      <a:accent4>
        <a:srgbClr val="5B6B8C"/>
      </a:accent4>
      <a:accent5>
        <a:srgbClr val="8E3B46"/>
      </a:accent5>
      <a:accent6>
        <a:srgbClr val="3D5A80"/>
      </a:accent6>
      <a:hlink>
        <a:srgbClr val="3D5A80"/>
      </a:hlink>
      <a:folHlink>
        <a:srgbClr val="5B6B8C"/>
      </a:folHlink>
    </a:clrScheme>
    <a:fontScheme name="Desert Sky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1400</Words>
  <Application>Microsoft Macintosh PowerPoint</Application>
  <PresentationFormat>On-screen Show (16:9)</PresentationFormat>
  <Paragraphs>233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Desert Sky</vt:lpstr>
      <vt:lpstr>Expat Tales </vt:lpstr>
      <vt:lpstr>Why do people go to live abroad?</vt:lpstr>
      <vt:lpstr>Why do people go to live abroad?</vt:lpstr>
      <vt:lpstr>Before Reading: Chile (C) or Korea (K)?</vt:lpstr>
      <vt:lpstr>Divide into two groups</vt:lpstr>
      <vt:lpstr>Meet Ian Walker-Smith</vt:lpstr>
      <vt:lpstr>Answer the questions about Ian or James</vt:lpstr>
      <vt:lpstr>Check your answers to exercise 2</vt:lpstr>
      <vt:lpstr>Ian in Chile: answers 1-5</vt:lpstr>
      <vt:lpstr>Ian in Chile: answers 6-10</vt:lpstr>
      <vt:lpstr>Language work: Ian in Chile</vt:lpstr>
      <vt:lpstr>Language work: James in Korea</vt:lpstr>
      <vt:lpstr>Find a partner from the other group</vt:lpstr>
      <vt:lpstr>What do you think?</vt:lpstr>
      <vt:lpstr>Talk about it</vt:lpstr>
      <vt:lpstr>No place like home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home from home - Reading and Speaking</dc:title>
  <dc:subject>PptxGenJS Presentation</dc:subject>
  <dc:creator>PptxGenJS</dc:creator>
  <cp:lastModifiedBy>Rajeh Alknani</cp:lastModifiedBy>
  <cp:revision>2</cp:revision>
  <dcterms:created xsi:type="dcterms:W3CDTF">2026-10-11T05:35:54Z</dcterms:created>
  <dcterms:modified xsi:type="dcterms:W3CDTF">2026-10-11T07:25:57Z</dcterms:modified>
</cp:coreProperties>
</file>