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67" r:id="rId3"/>
    <p:sldId id="268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57" r:id="rId14"/>
  </p:sldIdLst>
  <p:sldSz cx="18288000" cy="10287000"/>
  <p:notesSz cx="6858000" cy="9144000"/>
  <p:embeddedFontLst>
    <p:embeddedFont>
      <p:font typeface="Noto Kufi Arabic" panose="020B0506030804020204" pitchFamily="34" charset="0"/>
      <p:regular r:id="rId16"/>
    </p:embeddedFont>
    <p:embeddedFont>
      <p:font typeface="Noto Kufi Arabic Bold" panose="020B0806030804020204" pitchFamily="34" charset="0"/>
      <p:regular r:id="rId17"/>
      <p:bold r:id="rId18"/>
    </p:embeddedFont>
    <p:embeddedFont>
      <p:font typeface="Noto Naskh Arabic" panose="020B0502040504020204" pitchFamily="34" charset="-78"/>
      <p:regular r:id="rId19"/>
    </p:embeddedFont>
    <p:embeddedFont>
      <p:font typeface="Noto Naskh Arabic Bold" panose="020B0802040504020204" pitchFamily="34" charset="-78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0" autoAdjust="0"/>
    <p:restoredTop sz="94613" autoAdjust="0"/>
  </p:normalViewPr>
  <p:slideViewPr>
    <p:cSldViewPr>
      <p:cViewPr varScale="1">
        <p:scale>
          <a:sx n="79" d="100"/>
          <a:sy n="79" d="100"/>
        </p:scale>
        <p:origin x="42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9BB5F-804C-2B4A-9116-1D1A7A279347}" type="datetimeFigureOut">
              <a:rPr lang="en-SA" smtClean="0"/>
              <a:t>13/10/2026 R</a:t>
            </a:fld>
            <a:endParaRPr lang="en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AE2C9-A98D-0F4A-804D-8BE38B4F50E4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469885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r" defTabSz="914400" rtl="1" eaLnBrk="1" latinLnBrk="0" hangingPunct="1"/>
            <a:endParaRPr lang="en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4AE2C9-A98D-0F4A-804D-8BE38B4F50E4}" type="slidenum">
              <a:rPr lang="en-SA" smtClean="0"/>
              <a:t>1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406258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D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SA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D4F3C">
                <a:alpha val="77647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pPr marL="0" algn="r" defTabSz="914400" rtl="1" eaLnBrk="1" latinLnBrk="0" hangingPunct="1"/>
              <a:endParaRPr lang="en-S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3840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algn="r" defTabSz="914400" rtl="1" eaLnBrk="1" latinLnBrk="0" hangingPunct="1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954500" y="2190750"/>
            <a:ext cx="114300" cy="4000500"/>
            <a:chOff x="0" y="0"/>
            <a:chExt cx="152400" cy="5334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2400" cy="5334000"/>
            </a:xfrm>
            <a:custGeom>
              <a:avLst/>
              <a:gdLst/>
              <a:ahLst/>
              <a:cxnLst/>
              <a:rect l="l" t="t" r="r" b="b"/>
              <a:pathLst>
                <a:path w="152400" h="5334000">
                  <a:moveTo>
                    <a:pt x="0" y="0"/>
                  </a:moveTo>
                  <a:lnTo>
                    <a:pt x="152400" y="0"/>
                  </a:lnTo>
                  <a:lnTo>
                    <a:pt x="152400" y="5334000"/>
                  </a:lnTo>
                  <a:lnTo>
                    <a:pt x="0" y="5334000"/>
                  </a:lnTo>
                  <a:close/>
                </a:path>
              </a:pathLst>
            </a:custGeom>
            <a:solidFill>
              <a:srgbClr val="B58A4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52400" cy="5372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953500" y="1228725"/>
            <a:ext cx="7810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2100"/>
              </a:lnSpc>
            </a:pPr>
            <a:r>
              <a:rPr lang="ar-EG" sz="1500" b="1" spc="89" dirty="0">
                <a:solidFill>
                  <a:srgbClr val="DCCAA8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الإذاعة الصباحية • الثلاثاء٦</a:t>
            </a:r>
            <a:r>
              <a:rPr lang="ar-SA" sz="1500" b="1" spc="89" dirty="0">
                <a:solidFill>
                  <a:srgbClr val="DCCAA8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 </a:t>
            </a:r>
            <a:r>
              <a:rPr lang="ar-EG" sz="1500" b="1" spc="89" dirty="0">
                <a:solidFill>
                  <a:srgbClr val="DCCAA8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أكتوبر </a:t>
            </a:r>
            <a:r>
              <a:rPr lang="en-US" sz="1500" b="1" spc="89" dirty="0">
                <a:solidFill>
                  <a:srgbClr val="DCCAA8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</a:rPr>
              <a:t>2026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39000" y="2219325"/>
            <a:ext cx="9525000" cy="2065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8142"/>
              </a:lnSpc>
            </a:pPr>
            <a:r>
              <a:rPr lang="ar-EG" sz="6900" b="1">
                <a:solidFill>
                  <a:srgbClr val="FFFAF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مواهبنا</a:t>
            </a:r>
          </a:p>
          <a:p>
            <a:pPr algn="l" rtl="1">
              <a:lnSpc>
                <a:spcPts val="8142"/>
              </a:lnSpc>
            </a:pPr>
            <a:r>
              <a:rPr lang="ar-EG" sz="6900" b="1">
                <a:solidFill>
                  <a:srgbClr val="FFFAF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أفكار وإنجازات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63000" y="5562600"/>
            <a:ext cx="800100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3375"/>
              </a:lnSpc>
            </a:pPr>
            <a:r>
              <a:rPr lang="ar-EG" sz="2250">
                <a:solidFill>
                  <a:srgbClr val="FFFAF0"/>
                </a:solidFill>
                <a:latin typeface="Noto Naskh Arabic"/>
                <a:ea typeface="Noto Naskh Arabic"/>
                <a:cs typeface="Noto Naskh Arabic"/>
                <a:sym typeface="Noto Naskh Arabic"/>
                <a:rtl/>
              </a:rPr>
              <a:t>فكرة بسيطة، تتعلم وتنمو… حتى تصبح إنجازًا يخدم الوطن.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47750" y="9615488"/>
            <a:ext cx="16192500" cy="341947"/>
            <a:chOff x="0" y="0"/>
            <a:chExt cx="21590000" cy="455930"/>
          </a:xfrm>
        </p:grpSpPr>
        <p:sp>
          <p:nvSpPr>
            <p:cNvPr id="13" name="AutoShape 13"/>
            <p:cNvSpPr/>
            <p:nvPr/>
          </p:nvSpPr>
          <p:spPr>
            <a:xfrm>
              <a:off x="0" y="6350"/>
              <a:ext cx="21590000" cy="0"/>
            </a:xfrm>
            <a:prstGeom prst="line">
              <a:avLst/>
            </a:prstGeom>
            <a:ln w="12700" cap="flat">
              <a:solidFill>
                <a:srgbClr val="DCCAA8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65100"/>
              <a:ext cx="21590000" cy="290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1889"/>
                </a:lnSpc>
              </a:pPr>
              <a:r>
                <a:rPr lang="en-US" sz="1350">
                  <a:solidFill>
                    <a:srgbClr val="DCCAA8"/>
                  </a:solidFill>
                  <a:latin typeface="Noto Kufi Arabic"/>
                  <a:ea typeface="Noto Kufi Arabic"/>
                  <a:cs typeface="Noto Kufi Arabic"/>
                  <a:sym typeface="Noto Kufi Arabic"/>
                </a:rPr>
                <a:t>٠١</a:t>
              </a:r>
              <a:r>
                <a:rPr lang="ar-EG" sz="1350">
                  <a:solidFill>
                    <a:srgbClr val="DCCAA8"/>
                  </a:solidFill>
                  <a:latin typeface="Noto Kufi Arabic"/>
                  <a:ea typeface="Noto Kufi Arabic"/>
                  <a:cs typeface="Noto Kufi Arabic"/>
                  <a:sym typeface="Noto Kufi Arabic"/>
                  <a:rtl/>
                </a:rPr>
                <a:t>  |  مواهبنا: أفكار وإنجازات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DD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A6906B-9E29-3D67-023F-D27484E2C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E739889-11F6-D406-98A2-AB61E4447559}"/>
              </a:ext>
            </a:extLst>
          </p:cNvPr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D16B79B-610D-7853-A93D-4FC366B6E6B5}"/>
                </a:ext>
              </a:extLst>
            </p:cNvPr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D4F3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8B9631F-CB60-E496-6E23-B045741C6B38}"/>
                </a:ext>
              </a:extLst>
            </p:cNvPr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EC5A5077-5785-DC78-A61E-1A9EBB338681}"/>
              </a:ext>
            </a:extLst>
          </p:cNvPr>
          <p:cNvSpPr/>
          <p:nvPr/>
        </p:nvSpPr>
        <p:spPr>
          <a:xfrm>
            <a:off x="1047750" y="1143000"/>
            <a:ext cx="6572250" cy="7810500"/>
          </a:xfrm>
          <a:custGeom>
            <a:avLst/>
            <a:gdLst/>
            <a:ahLst/>
            <a:cxnLst/>
            <a:rect l="l" t="t" r="r" b="b"/>
            <a:pathLst>
              <a:path w="6572250" h="7810500">
                <a:moveTo>
                  <a:pt x="0" y="0"/>
                </a:moveTo>
                <a:lnTo>
                  <a:pt x="6572250" y="0"/>
                </a:lnTo>
                <a:lnTo>
                  <a:pt x="6572250" y="7810500"/>
                </a:lnTo>
                <a:lnTo>
                  <a:pt x="0" y="7810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" b="-1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SA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0C50B8E-AF66-22B6-B16B-1A4DF520F0A2}"/>
              </a:ext>
            </a:extLst>
          </p:cNvPr>
          <p:cNvSpPr txBox="1"/>
          <p:nvPr/>
        </p:nvSpPr>
        <p:spPr>
          <a:xfrm>
            <a:off x="8858250" y="1095375"/>
            <a:ext cx="7810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2100"/>
              </a:lnSpc>
            </a:pPr>
            <a:r>
              <a:rPr lang="ar-EG" sz="1500" b="1" spc="89">
                <a:solidFill>
                  <a:srgbClr val="B58A45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المقدمة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B4AA041-A827-53D3-ABE4-19432A66B5A7}"/>
              </a:ext>
            </a:extLst>
          </p:cNvPr>
          <p:cNvSpPr txBox="1"/>
          <p:nvPr/>
        </p:nvSpPr>
        <p:spPr>
          <a:xfrm>
            <a:off x="8572500" y="1800225"/>
            <a:ext cx="8096250" cy="162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6480"/>
              </a:lnSpc>
            </a:pPr>
            <a:r>
              <a:rPr lang="ar-EG" sz="5400" b="1">
                <a:solidFill>
                  <a:srgbClr val="18352D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ماذا تفعل</a:t>
            </a:r>
          </a:p>
          <a:p>
            <a:pPr algn="l" rtl="1">
              <a:lnSpc>
                <a:spcPts val="6480"/>
              </a:lnSpc>
            </a:pPr>
            <a:r>
              <a:rPr lang="ar-EG" sz="5400" b="1">
                <a:solidFill>
                  <a:srgbClr val="18352D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بفكرةٍ بسيطة؟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6A824F2-B4E0-6F38-ECBE-83136901D7CC}"/>
              </a:ext>
            </a:extLst>
          </p:cNvPr>
          <p:cNvSpPr txBox="1"/>
          <p:nvPr/>
        </p:nvSpPr>
        <p:spPr>
          <a:xfrm>
            <a:off x="8572500" y="4219575"/>
            <a:ext cx="8096250" cy="1611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3255"/>
              </a:lnSpc>
            </a:pPr>
            <a:r>
              <a:rPr lang="ar-EG" sz="2100">
                <a:solidFill>
                  <a:srgbClr val="18352D"/>
                </a:solidFill>
                <a:latin typeface="Noto Naskh Arabic"/>
                <a:ea typeface="Noto Naskh Arabic"/>
                <a:cs typeface="Noto Naskh Arabic"/>
                <a:sym typeface="Noto Naskh Arabic"/>
                <a:rtl/>
              </a:rPr>
              <a:t>بسم الله الرحمن الرحيم، والصلاة والسلام على نبينا محمد، وعلى آله وصحبه أجمعين.</a:t>
            </a:r>
          </a:p>
          <a:p>
            <a:pPr algn="r">
              <a:lnSpc>
                <a:spcPts val="3255"/>
              </a:lnSpc>
            </a:pPr>
            <a:endParaRPr lang="ar-EG" sz="2100">
              <a:solidFill>
                <a:srgbClr val="18352D"/>
              </a:solidFill>
              <a:latin typeface="Noto Naskh Arabic"/>
              <a:ea typeface="Noto Naskh Arabic"/>
              <a:cs typeface="Noto Naskh Arabic"/>
              <a:sym typeface="Noto Naskh Arabic"/>
              <a:rtl/>
            </a:endParaRPr>
          </a:p>
          <a:p>
            <a:pPr algn="l" rtl="1">
              <a:lnSpc>
                <a:spcPts val="3255"/>
              </a:lnSpc>
            </a:pPr>
            <a:r>
              <a:rPr lang="ar-EG" sz="2100">
                <a:solidFill>
                  <a:srgbClr val="18352D"/>
                </a:solidFill>
                <a:latin typeface="Noto Naskh Arabic"/>
                <a:ea typeface="Noto Naskh Arabic"/>
                <a:cs typeface="Noto Naskh Arabic"/>
                <a:sym typeface="Noto Naskh Arabic"/>
                <a:rtl/>
              </a:rPr>
              <a:t>الفكرة تبدأ صغيرة، ثم تكبر بالتعلّم والتدريب والانضباط. وحين نستثمر قدراتنا جيدًا، نبني ذواتنا ونشارك في تقدّم وطننا.</a:t>
            </a: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56E0ED74-96C7-46DE-BFA2-D5C3ED1913BD}"/>
              </a:ext>
            </a:extLst>
          </p:cNvPr>
          <p:cNvGrpSpPr/>
          <p:nvPr/>
        </p:nvGrpSpPr>
        <p:grpSpPr>
          <a:xfrm>
            <a:off x="1047750" y="9615488"/>
            <a:ext cx="16192500" cy="341947"/>
            <a:chOff x="0" y="0"/>
            <a:chExt cx="21590000" cy="455930"/>
          </a:xfrm>
        </p:grpSpPr>
        <p:sp>
          <p:nvSpPr>
            <p:cNvPr id="10" name="AutoShape 10">
              <a:extLst>
                <a:ext uri="{FF2B5EF4-FFF2-40B4-BE49-F238E27FC236}">
                  <a16:creationId xmlns:a16="http://schemas.microsoft.com/office/drawing/2014/main" id="{B69EA2C3-7EAC-EB25-DCAD-E80D1FBA0FB7}"/>
                </a:ext>
              </a:extLst>
            </p:cNvPr>
            <p:cNvSpPr/>
            <p:nvPr/>
          </p:nvSpPr>
          <p:spPr>
            <a:xfrm>
              <a:off x="0" y="6350"/>
              <a:ext cx="21590000" cy="0"/>
            </a:xfrm>
            <a:prstGeom prst="line">
              <a:avLst/>
            </a:prstGeom>
            <a:ln w="12700" cap="flat">
              <a:solidFill>
                <a:srgbClr val="B58A45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D2F3160E-0E14-1EDF-6CE4-0B00415FA866}"/>
                </a:ext>
              </a:extLst>
            </p:cNvPr>
            <p:cNvSpPr txBox="1"/>
            <p:nvPr/>
          </p:nvSpPr>
          <p:spPr>
            <a:xfrm>
              <a:off x="0" y="165100"/>
              <a:ext cx="21590000" cy="290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1889"/>
                </a:lnSpc>
              </a:pPr>
              <a:r>
                <a:rPr lang="en-US" sz="1350">
                  <a:solidFill>
                    <a:srgbClr val="6C746D"/>
                  </a:solidFill>
                  <a:latin typeface="Noto Kufi Arabic"/>
                  <a:ea typeface="Noto Kufi Arabic"/>
                  <a:cs typeface="Noto Kufi Arabic"/>
                  <a:sym typeface="Noto Kufi Arabic"/>
                </a:rPr>
                <a:t>٠٢</a:t>
              </a:r>
              <a:r>
                <a:rPr lang="ar-EG" sz="1350">
                  <a:solidFill>
                    <a:srgbClr val="6C746D"/>
                  </a:solidFill>
                  <a:latin typeface="Noto Kufi Arabic"/>
                  <a:ea typeface="Noto Kufi Arabic"/>
                  <a:cs typeface="Noto Kufi Arabic"/>
                  <a:sym typeface="Noto Kufi Arabic"/>
                  <a:rtl/>
                </a:rPr>
                <a:t>  |  مواهبنا: أفكار وإنجازات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0088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4F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2C4D94-6C81-8E95-4587-B1D04401D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277A7DA-2C24-C21B-FD8A-EAA0A0375C45}"/>
              </a:ext>
            </a:extLst>
          </p:cNvPr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0FFF299-7504-40B1-2F59-D29A50115062}"/>
                </a:ext>
              </a:extLst>
            </p:cNvPr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B58A4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E667AA2-427F-72CE-DB90-58BFA9F7AB30}"/>
                </a:ext>
              </a:extLst>
            </p:cNvPr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DC8BDA4-7F53-FD8A-4B0A-522753CFE4BB}"/>
              </a:ext>
            </a:extLst>
          </p:cNvPr>
          <p:cNvGrpSpPr/>
          <p:nvPr/>
        </p:nvGrpSpPr>
        <p:grpSpPr>
          <a:xfrm>
            <a:off x="1905000" y="2381250"/>
            <a:ext cx="14478000" cy="5238750"/>
            <a:chOff x="0" y="0"/>
            <a:chExt cx="19304000" cy="69850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7873B06-2E28-E208-1615-B261044CEE51}"/>
                </a:ext>
              </a:extLst>
            </p:cNvPr>
            <p:cNvSpPr/>
            <p:nvPr/>
          </p:nvSpPr>
          <p:spPr>
            <a:xfrm>
              <a:off x="0" y="0"/>
              <a:ext cx="19304000" cy="6985000"/>
            </a:xfrm>
            <a:custGeom>
              <a:avLst/>
              <a:gdLst/>
              <a:ahLst/>
              <a:cxnLst/>
              <a:rect l="l" t="t" r="r" b="b"/>
              <a:pathLst>
                <a:path w="19304000" h="6985000">
                  <a:moveTo>
                    <a:pt x="0" y="0"/>
                  </a:moveTo>
                  <a:lnTo>
                    <a:pt x="19304000" y="0"/>
                  </a:lnTo>
                  <a:lnTo>
                    <a:pt x="19304000" y="6985000"/>
                  </a:lnTo>
                  <a:lnTo>
                    <a:pt x="0" y="6985000"/>
                  </a:lnTo>
                  <a:close/>
                </a:path>
              </a:pathLst>
            </a:custGeom>
            <a:ln w="19050" cap="sq">
              <a:solidFill>
                <a:srgbClr val="B58A45"/>
              </a:solidFill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4BB2F54-B3CE-3AC6-BF35-9CE1BAF0F871}"/>
                </a:ext>
              </a:extLst>
            </p:cNvPr>
            <p:cNvSpPr txBox="1"/>
            <p:nvPr/>
          </p:nvSpPr>
          <p:spPr>
            <a:xfrm>
              <a:off x="0" y="-38100"/>
              <a:ext cx="19304000" cy="702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65CCF826-8907-1BD0-9814-9A6B8C4595A9}"/>
              </a:ext>
            </a:extLst>
          </p:cNvPr>
          <p:cNvSpPr txBox="1"/>
          <p:nvPr/>
        </p:nvSpPr>
        <p:spPr>
          <a:xfrm>
            <a:off x="1047750" y="1114425"/>
            <a:ext cx="16192500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100"/>
              </a:lnSpc>
            </a:pPr>
            <a:r>
              <a:rPr lang="ar-EG" sz="1500" b="1" spc="89" dirty="0">
                <a:solidFill>
                  <a:srgbClr val="DCCAA8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قران كريم 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5E3BBE3-971D-85F6-6381-4CB08B6267C7}"/>
              </a:ext>
            </a:extLst>
          </p:cNvPr>
          <p:cNvSpPr txBox="1"/>
          <p:nvPr/>
        </p:nvSpPr>
        <p:spPr>
          <a:xfrm>
            <a:off x="2476500" y="2533650"/>
            <a:ext cx="13335000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77"/>
              </a:lnSpc>
            </a:pPr>
            <a:r>
              <a:rPr lang="en-US" sz="4350" b="1" dirty="0">
                <a:solidFill>
                  <a:srgbClr val="FFFAF0"/>
                </a:solidFill>
                <a:latin typeface="Noto Naskh Arabic Bold"/>
                <a:ea typeface="Noto Naskh Arabic Bold"/>
                <a:cs typeface="Noto Naskh Arabic Bold"/>
                <a:sym typeface="Noto Naskh Arabic Bold"/>
              </a:rPr>
              <a:t>«</a:t>
            </a:r>
            <a:r>
              <a:rPr lang="ar-SA" sz="4350" b="1" dirty="0">
                <a:solidFill>
                  <a:srgbClr val="FFFAF0"/>
                </a:solidFill>
                <a:latin typeface="Noto Naskh Arabic Bold"/>
                <a:ea typeface="Noto Naskh Arabic Bold"/>
                <a:cs typeface="Noto Naskh Arabic Bold"/>
                <a:sym typeface="Noto Naskh Arabic Bold"/>
              </a:rPr>
              <a:t> ( وَأَن لَيْسَ للْإنسَان إلَّا مَا سَعَىٰ وَأَنَّ سَعْيَهُ سَوْفَ ()يُرَى</a:t>
            </a:r>
          </a:p>
          <a:p>
            <a:pPr algn="ctr">
              <a:lnSpc>
                <a:spcPts val="7177"/>
              </a:lnSpc>
            </a:pPr>
            <a:r>
              <a:rPr lang="ar-SA" sz="4350" b="1" dirty="0">
                <a:solidFill>
                  <a:srgbClr val="FFFAF0"/>
                </a:solidFill>
                <a:latin typeface="Noto Naskh Arabic Bold"/>
                <a:ea typeface="Noto Naskh Arabic Bold"/>
                <a:cs typeface="Noto Naskh Arabic Bold"/>
                <a:sym typeface="Noto Naskh Arabic Bold"/>
              </a:rPr>
              <a:t>ثم </a:t>
            </a:r>
            <a:r>
              <a:rPr lang="ar-SA" sz="4350" b="1" dirty="0" err="1">
                <a:solidFill>
                  <a:srgbClr val="FFFAF0"/>
                </a:solidFill>
                <a:latin typeface="Noto Naskh Arabic Bold"/>
                <a:ea typeface="Noto Naskh Arabic Bold"/>
                <a:cs typeface="Noto Naskh Arabic Bold"/>
                <a:sym typeface="Noto Naskh Arabic Bold"/>
              </a:rPr>
              <a:t>يُجْزَىهُ</a:t>
            </a:r>
            <a:r>
              <a:rPr lang="ar-SA" sz="4350" b="1" dirty="0">
                <a:solidFill>
                  <a:srgbClr val="FFFAF0"/>
                </a:solidFill>
                <a:latin typeface="Noto Naskh Arabic Bold"/>
                <a:ea typeface="Noto Naskh Arabic Bold"/>
                <a:cs typeface="Noto Naskh Arabic Bold"/>
                <a:sym typeface="Noto Naskh Arabic Bold"/>
              </a:rPr>
              <a:t> الجزاء الأوفى) </a:t>
            </a:r>
          </a:p>
          <a:p>
            <a:pPr algn="ctr">
              <a:lnSpc>
                <a:spcPts val="7177"/>
              </a:lnSpc>
            </a:pPr>
            <a:r>
              <a:rPr lang="en-US" sz="4350" b="1" dirty="0">
                <a:solidFill>
                  <a:srgbClr val="FFFAF0"/>
                </a:solidFill>
                <a:latin typeface="Noto Naskh Arabic Bold"/>
                <a:ea typeface="Noto Naskh Arabic Bold"/>
                <a:cs typeface="Noto Naskh Arabic Bold"/>
                <a:sym typeface="Noto Naskh Arabic Bold"/>
              </a:rPr>
              <a:t>»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A6EA583-5DFA-B1B2-1EB5-7BCB6337DDF4}"/>
              </a:ext>
            </a:extLst>
          </p:cNvPr>
          <p:cNvSpPr txBox="1"/>
          <p:nvPr/>
        </p:nvSpPr>
        <p:spPr>
          <a:xfrm>
            <a:off x="5238750" y="7086600"/>
            <a:ext cx="7810500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375"/>
              </a:lnSpc>
            </a:pPr>
            <a:r>
              <a:rPr lang="ar-EG" sz="2250" dirty="0">
                <a:solidFill>
                  <a:srgbClr val="DCCAA8"/>
                </a:solidFill>
                <a:latin typeface="Noto Naskh Arabic"/>
                <a:ea typeface="Noto Naskh Arabic"/>
                <a:cs typeface="Noto Naskh Arabic"/>
                <a:sym typeface="Noto Naskh Arabic"/>
                <a:rtl/>
              </a:rPr>
              <a:t>سورة النجم</a:t>
            </a:r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16F7C5CF-CF8F-A9F1-EB2E-859CD6E059C9}"/>
              </a:ext>
            </a:extLst>
          </p:cNvPr>
          <p:cNvGrpSpPr/>
          <p:nvPr/>
        </p:nvGrpSpPr>
        <p:grpSpPr>
          <a:xfrm>
            <a:off x="1047750" y="9615488"/>
            <a:ext cx="16192500" cy="341947"/>
            <a:chOff x="0" y="0"/>
            <a:chExt cx="21590000" cy="455930"/>
          </a:xfrm>
        </p:grpSpPr>
        <p:sp>
          <p:nvSpPr>
            <p:cNvPr id="12" name="AutoShape 12">
              <a:extLst>
                <a:ext uri="{FF2B5EF4-FFF2-40B4-BE49-F238E27FC236}">
                  <a16:creationId xmlns:a16="http://schemas.microsoft.com/office/drawing/2014/main" id="{1416A570-9BEC-62B9-1CF1-96E401A61712}"/>
                </a:ext>
              </a:extLst>
            </p:cNvPr>
            <p:cNvSpPr/>
            <p:nvPr/>
          </p:nvSpPr>
          <p:spPr>
            <a:xfrm>
              <a:off x="0" y="6350"/>
              <a:ext cx="21590000" cy="0"/>
            </a:xfrm>
            <a:prstGeom prst="line">
              <a:avLst/>
            </a:prstGeom>
            <a:ln w="12700" cap="flat">
              <a:solidFill>
                <a:srgbClr val="DCCAA8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5160C350-9B10-0857-55AF-1200B88FF503}"/>
                </a:ext>
              </a:extLst>
            </p:cNvPr>
            <p:cNvSpPr txBox="1"/>
            <p:nvPr/>
          </p:nvSpPr>
          <p:spPr>
            <a:xfrm>
              <a:off x="0" y="165100"/>
              <a:ext cx="21590000" cy="290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1889"/>
                </a:lnSpc>
              </a:pPr>
              <a:r>
                <a:rPr lang="en-US" sz="1350">
                  <a:solidFill>
                    <a:srgbClr val="DCCAA8"/>
                  </a:solidFill>
                  <a:latin typeface="Noto Kufi Arabic"/>
                  <a:ea typeface="Noto Kufi Arabic"/>
                  <a:cs typeface="Noto Kufi Arabic"/>
                  <a:sym typeface="Noto Kufi Arabic"/>
                </a:rPr>
                <a:t>٠٥</a:t>
              </a:r>
              <a:r>
                <a:rPr lang="ar-EG" sz="1350">
                  <a:solidFill>
                    <a:srgbClr val="DCCAA8"/>
                  </a:solidFill>
                  <a:latin typeface="Noto Kufi Arabic"/>
                  <a:ea typeface="Noto Kufi Arabic"/>
                  <a:cs typeface="Noto Kufi Arabic"/>
                  <a:sym typeface="Noto Kufi Arabic"/>
                  <a:rtl/>
                </a:rPr>
                <a:t>  |  مواهبنا: أفكار وإنجازات</a:t>
              </a:r>
            </a:p>
          </p:txBody>
        </p:sp>
      </p:grpSp>
      <p:pic>
        <p:nvPicPr>
          <p:cNvPr id="14" name="وأن ليس للإنسان إلا ما سعى ۝ وأن سعيه سوف يرى ۝ ثم يجزاه الجزاء الأوفى .._ محمد صديق المنشاوي 2.m4a">
            <a:hlinkClick r:id="" action="ppaction://media"/>
            <a:extLst>
              <a:ext uri="{FF2B5EF4-FFF2-40B4-BE49-F238E27FC236}">
                <a16:creationId xmlns:a16="http://schemas.microsoft.com/office/drawing/2014/main" id="{8D240C7A-2CD8-53AB-2FA0-624EB82369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76600" y="474121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7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D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D4F3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7750" y="923925"/>
            <a:ext cx="16192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2100"/>
              </a:lnSpc>
            </a:pPr>
            <a:r>
              <a:rPr lang="ar-EG" sz="1500" b="1" spc="89">
                <a:solidFill>
                  <a:srgbClr val="B58A45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من هدي الآيات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91250" y="1514475"/>
            <a:ext cx="11049000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5220"/>
              </a:lnSpc>
            </a:pPr>
            <a:r>
              <a:rPr lang="ar-EG" sz="4350" b="1">
                <a:solidFill>
                  <a:srgbClr val="18352D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السعي يفتح باب الإنجاز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000250" y="3429000"/>
            <a:ext cx="2286000" cy="2286000"/>
            <a:chOff x="0" y="0"/>
            <a:chExt cx="3048000" cy="3048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048000" cy="3048000"/>
            </a:xfrm>
            <a:custGeom>
              <a:avLst/>
              <a:gdLst/>
              <a:ahLst/>
              <a:cxnLst/>
              <a:rect l="l" t="t" r="r" b="b"/>
              <a:pathLst>
                <a:path w="3048000" h="3048000">
                  <a:moveTo>
                    <a:pt x="1524000" y="0"/>
                  </a:moveTo>
                  <a:cubicBezTo>
                    <a:pt x="2365682" y="0"/>
                    <a:pt x="3048000" y="682318"/>
                    <a:pt x="3048000" y="1524000"/>
                  </a:cubicBezTo>
                  <a:cubicBezTo>
                    <a:pt x="3048000" y="2365682"/>
                    <a:pt x="2365682" y="3048000"/>
                    <a:pt x="1524000" y="3048000"/>
                  </a:cubicBezTo>
                  <a:cubicBezTo>
                    <a:pt x="682318" y="3048000"/>
                    <a:pt x="0" y="2365682"/>
                    <a:pt x="0" y="1524000"/>
                  </a:cubicBezTo>
                  <a:cubicBezTo>
                    <a:pt x="0" y="682318"/>
                    <a:pt x="682318" y="0"/>
                    <a:pt x="1524000" y="0"/>
                  </a:cubicBezTo>
                  <a:close/>
                </a:path>
              </a:pathLst>
            </a:custGeom>
            <a:solidFill>
              <a:srgbClr val="B58A4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3048000" cy="3095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35"/>
                </a:lnSpc>
              </a:pPr>
              <a:r>
                <a:rPr lang="ar-EG" sz="2025" b="1">
                  <a:solidFill>
                    <a:srgbClr val="FFFAF0"/>
                  </a:solidFill>
                  <a:latin typeface="Noto Naskh Arabic Bold"/>
                  <a:ea typeface="Noto Naskh Arabic Bold"/>
                  <a:cs typeface="Noto Naskh Arabic Bold"/>
                  <a:sym typeface="Noto Naskh Arabic Bold"/>
                  <a:rtl/>
                </a:rPr>
                <a:t>وَأَنَّ سَعْيَهُ</a:t>
              </a:r>
            </a:p>
            <a:p>
              <a:pPr algn="ctr">
                <a:lnSpc>
                  <a:spcPts val="2835"/>
                </a:lnSpc>
              </a:pPr>
              <a:r>
                <a:rPr lang="ar-EG" sz="2025" b="1">
                  <a:solidFill>
                    <a:srgbClr val="FFFAF0"/>
                  </a:solidFill>
                  <a:latin typeface="Noto Naskh Arabic Bold"/>
                  <a:ea typeface="Noto Naskh Arabic Bold"/>
                  <a:cs typeface="Noto Naskh Arabic Bold"/>
                  <a:sym typeface="Noto Naskh Arabic Bold"/>
                  <a:rtl/>
                </a:rPr>
                <a:t>سَوْفَ يُرَى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47750" y="2171700"/>
            <a:ext cx="4286250" cy="143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1760"/>
              </a:lnSpc>
            </a:pPr>
            <a:r>
              <a:rPr lang="ar-EG" sz="8400" b="1">
                <a:solidFill>
                  <a:srgbClr val="0D4F3C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سَعْي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191250" y="3429000"/>
            <a:ext cx="10706100" cy="657225"/>
            <a:chOff x="0" y="0"/>
            <a:chExt cx="14274800" cy="876300"/>
          </a:xfrm>
        </p:grpSpPr>
        <p:grpSp>
          <p:nvGrpSpPr>
            <p:cNvPr id="12" name="Group 12"/>
            <p:cNvGrpSpPr/>
            <p:nvPr/>
          </p:nvGrpSpPr>
          <p:grpSpPr>
            <a:xfrm>
              <a:off x="13462000" y="63500"/>
              <a:ext cx="812800" cy="812800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630849" y="0"/>
                      <a:pt x="812800" y="181951"/>
                      <a:pt x="812800" y="406400"/>
                    </a:cubicBezTo>
                    <a:cubicBezTo>
                      <a:pt x="812800" y="630849"/>
                      <a:pt x="630849" y="812800"/>
                      <a:pt x="406400" y="812800"/>
                    </a:cubicBezTo>
                    <a:cubicBezTo>
                      <a:pt x="181951" y="812800"/>
                      <a:pt x="0" y="630849"/>
                      <a:pt x="0" y="406400"/>
                    </a:cubicBez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0D4F3C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SA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r>
                  <a:rPr lang="en-US" sz="1800" b="1">
                    <a:solidFill>
                      <a:srgbClr val="FFFAF0"/>
                    </a:solidFill>
                    <a:latin typeface="Noto Kufi Arabic Bold"/>
                    <a:ea typeface="Noto Kufi Arabic Bold"/>
                    <a:cs typeface="Noto Kufi Arabic Bold"/>
                    <a:sym typeface="Noto Kufi Arabic Bold"/>
                  </a:rPr>
                  <a:t>1</a:t>
                </a:r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0" y="-66675"/>
              <a:ext cx="13716000" cy="4883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1">
                <a:lnSpc>
                  <a:spcPts val="3255"/>
                </a:lnSpc>
              </a:pPr>
              <a:r>
                <a:rPr lang="ar-EG" sz="2100">
                  <a:solidFill>
                    <a:srgbClr val="18352D"/>
                  </a:solidFill>
                  <a:latin typeface="Noto Naskh Arabic"/>
                  <a:ea typeface="Noto Naskh Arabic"/>
                  <a:cs typeface="Noto Naskh Arabic"/>
                  <a:sym typeface="Noto Naskh Arabic"/>
                  <a:rtl/>
                </a:rPr>
                <a:t>الموهبة تحتاج إلى تعلّم وتدريب حتى تثمر.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191250" y="4714875"/>
            <a:ext cx="10706100" cy="657225"/>
            <a:chOff x="0" y="0"/>
            <a:chExt cx="14274800" cy="876300"/>
          </a:xfrm>
        </p:grpSpPr>
        <p:grpSp>
          <p:nvGrpSpPr>
            <p:cNvPr id="17" name="Group 17"/>
            <p:cNvGrpSpPr/>
            <p:nvPr/>
          </p:nvGrpSpPr>
          <p:grpSpPr>
            <a:xfrm>
              <a:off x="13462000" y="63500"/>
              <a:ext cx="812800" cy="812800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630849" y="0"/>
                      <a:pt x="812800" y="181951"/>
                      <a:pt x="812800" y="406400"/>
                    </a:cubicBezTo>
                    <a:cubicBezTo>
                      <a:pt x="812800" y="630849"/>
                      <a:pt x="630849" y="812800"/>
                      <a:pt x="406400" y="812800"/>
                    </a:cubicBezTo>
                    <a:cubicBezTo>
                      <a:pt x="181951" y="812800"/>
                      <a:pt x="0" y="630849"/>
                      <a:pt x="0" y="406400"/>
                    </a:cubicBez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DCCAA8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SA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r>
                  <a:rPr lang="en-US" sz="1800" b="1">
                    <a:solidFill>
                      <a:srgbClr val="18352D"/>
                    </a:solidFill>
                    <a:latin typeface="Noto Kufi Arabic Bold"/>
                    <a:ea typeface="Noto Kufi Arabic Bold"/>
                    <a:cs typeface="Noto Kufi Arabic Bold"/>
                    <a:sym typeface="Noto Kufi Arabic Bold"/>
                  </a:rPr>
                  <a:t>2</a:t>
                </a:r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0" y="-66675"/>
              <a:ext cx="13716000" cy="4883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1">
                <a:lnSpc>
                  <a:spcPts val="3255"/>
                </a:lnSpc>
              </a:pPr>
              <a:r>
                <a:rPr lang="ar-EG" sz="2100">
                  <a:solidFill>
                    <a:srgbClr val="18352D"/>
                  </a:solidFill>
                  <a:latin typeface="Noto Naskh Arabic"/>
                  <a:ea typeface="Noto Naskh Arabic"/>
                  <a:cs typeface="Noto Naskh Arabic"/>
                  <a:sym typeface="Noto Naskh Arabic"/>
                  <a:rtl/>
                </a:rPr>
                <a:t>العمل الجاد يحوّل الفكرة إلى إنجاز.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191250" y="6000750"/>
            <a:ext cx="10706100" cy="657225"/>
            <a:chOff x="0" y="0"/>
            <a:chExt cx="14274800" cy="876300"/>
          </a:xfrm>
        </p:grpSpPr>
        <p:grpSp>
          <p:nvGrpSpPr>
            <p:cNvPr id="22" name="Group 22"/>
            <p:cNvGrpSpPr/>
            <p:nvPr/>
          </p:nvGrpSpPr>
          <p:grpSpPr>
            <a:xfrm>
              <a:off x="13462000" y="63500"/>
              <a:ext cx="812800" cy="812800"/>
              <a:chOff x="0" y="0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630849" y="0"/>
                      <a:pt x="812800" y="181951"/>
                      <a:pt x="812800" y="406400"/>
                    </a:cubicBezTo>
                    <a:cubicBezTo>
                      <a:pt x="812800" y="630849"/>
                      <a:pt x="630849" y="812800"/>
                      <a:pt x="406400" y="812800"/>
                    </a:cubicBezTo>
                    <a:cubicBezTo>
                      <a:pt x="181951" y="812800"/>
                      <a:pt x="0" y="630849"/>
                      <a:pt x="0" y="406400"/>
                    </a:cubicBez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DCCAA8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SA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r>
                  <a:rPr lang="en-US" sz="1800" b="1">
                    <a:solidFill>
                      <a:srgbClr val="18352D"/>
                    </a:solidFill>
                    <a:latin typeface="Noto Kufi Arabic Bold"/>
                    <a:ea typeface="Noto Kufi Arabic Bold"/>
                    <a:cs typeface="Noto Kufi Arabic Bold"/>
                    <a:sym typeface="Noto Kufi Arabic Bold"/>
                  </a:rPr>
                  <a:t>3</a:t>
                </a:r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0" y="-66675"/>
              <a:ext cx="13716000" cy="4883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1">
                <a:lnSpc>
                  <a:spcPts val="3255"/>
                </a:lnSpc>
              </a:pPr>
              <a:r>
                <a:rPr lang="ar-EG" sz="2100">
                  <a:solidFill>
                    <a:srgbClr val="18352D"/>
                  </a:solidFill>
                  <a:latin typeface="Noto Naskh Arabic"/>
                  <a:ea typeface="Noto Naskh Arabic"/>
                  <a:cs typeface="Noto Naskh Arabic"/>
                  <a:sym typeface="Noto Naskh Arabic"/>
                  <a:rtl/>
                </a:rPr>
                <a:t>تطوير القدرات يقود إلى قرارات نافعة.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191250" y="7286625"/>
            <a:ext cx="10706100" cy="657225"/>
            <a:chOff x="0" y="0"/>
            <a:chExt cx="14274800" cy="876300"/>
          </a:xfrm>
        </p:grpSpPr>
        <p:grpSp>
          <p:nvGrpSpPr>
            <p:cNvPr id="27" name="Group 27"/>
            <p:cNvGrpSpPr/>
            <p:nvPr/>
          </p:nvGrpSpPr>
          <p:grpSpPr>
            <a:xfrm>
              <a:off x="13462000" y="63500"/>
              <a:ext cx="812800" cy="812800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630849" y="0"/>
                      <a:pt x="812800" y="181951"/>
                      <a:pt x="812800" y="406400"/>
                    </a:cubicBezTo>
                    <a:cubicBezTo>
                      <a:pt x="812800" y="630849"/>
                      <a:pt x="630849" y="812800"/>
                      <a:pt x="406400" y="812800"/>
                    </a:cubicBezTo>
                    <a:cubicBezTo>
                      <a:pt x="181951" y="812800"/>
                      <a:pt x="0" y="630849"/>
                      <a:pt x="0" y="406400"/>
                    </a:cubicBezTo>
                    <a:cubicBezTo>
                      <a:pt x="0" y="181951"/>
                      <a:pt x="181951" y="0"/>
                      <a:pt x="406400" y="0"/>
                    </a:cubicBezTo>
                    <a:close/>
                  </a:path>
                </a:pathLst>
              </a:custGeom>
              <a:solidFill>
                <a:srgbClr val="DCCAA8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SA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20"/>
                  </a:lnSpc>
                </a:pPr>
                <a:r>
                  <a:rPr lang="en-US" sz="1800" b="1">
                    <a:solidFill>
                      <a:srgbClr val="18352D"/>
                    </a:solidFill>
                    <a:latin typeface="Noto Kufi Arabic Bold"/>
                    <a:ea typeface="Noto Kufi Arabic Bold"/>
                    <a:cs typeface="Noto Kufi Arabic Bold"/>
                    <a:sym typeface="Noto Kufi Arabic Bold"/>
                  </a:rPr>
                  <a:t>4</a:t>
                </a:r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0" y="-66675"/>
              <a:ext cx="13716000" cy="4883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 rtl="1">
                <a:lnSpc>
                  <a:spcPts val="3255"/>
                </a:lnSpc>
              </a:pPr>
              <a:r>
                <a:rPr lang="ar-EG" sz="2100">
                  <a:solidFill>
                    <a:srgbClr val="18352D"/>
                  </a:solidFill>
                  <a:latin typeface="Noto Naskh Arabic"/>
                  <a:ea typeface="Noto Naskh Arabic"/>
                  <a:cs typeface="Noto Naskh Arabic"/>
                  <a:sym typeface="Noto Naskh Arabic"/>
                  <a:rtl/>
                </a:rPr>
                <a:t>للعمل مكانة عظيمة في هدي نبينا ﷺ.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47750" y="9615488"/>
            <a:ext cx="16192500" cy="341947"/>
            <a:chOff x="0" y="0"/>
            <a:chExt cx="21590000" cy="455930"/>
          </a:xfrm>
        </p:grpSpPr>
        <p:sp>
          <p:nvSpPr>
            <p:cNvPr id="32" name="AutoShape 32"/>
            <p:cNvSpPr/>
            <p:nvPr/>
          </p:nvSpPr>
          <p:spPr>
            <a:xfrm>
              <a:off x="0" y="6350"/>
              <a:ext cx="21590000" cy="0"/>
            </a:xfrm>
            <a:prstGeom prst="line">
              <a:avLst/>
            </a:prstGeom>
            <a:ln w="12700" cap="flat">
              <a:solidFill>
                <a:srgbClr val="B58A45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165100"/>
              <a:ext cx="21590000" cy="290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1889"/>
                </a:lnSpc>
              </a:pPr>
              <a:r>
                <a:rPr lang="en-US" sz="1350">
                  <a:solidFill>
                    <a:srgbClr val="6C746D"/>
                  </a:solidFill>
                  <a:latin typeface="Noto Kufi Arabic"/>
                  <a:ea typeface="Noto Kufi Arabic"/>
                  <a:cs typeface="Noto Kufi Arabic"/>
                  <a:sym typeface="Noto Kufi Arabic"/>
                </a:rPr>
                <a:t>٠٤</a:t>
              </a:r>
              <a:r>
                <a:rPr lang="ar-EG" sz="1350">
                  <a:solidFill>
                    <a:srgbClr val="6C746D"/>
                  </a:solidFill>
                  <a:latin typeface="Noto Kufi Arabic"/>
                  <a:ea typeface="Noto Kufi Arabic"/>
                  <a:cs typeface="Noto Kufi Arabic"/>
                  <a:sym typeface="Noto Kufi Arabic"/>
                  <a:rtl/>
                </a:rPr>
                <a:t>  |  مواهبنا: أفكار وإنجازات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4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B58A4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905000" y="2381250"/>
            <a:ext cx="14478000" cy="5238750"/>
            <a:chOff x="0" y="0"/>
            <a:chExt cx="19304000" cy="6985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304000" cy="6985000"/>
            </a:xfrm>
            <a:custGeom>
              <a:avLst/>
              <a:gdLst/>
              <a:ahLst/>
              <a:cxnLst/>
              <a:rect l="l" t="t" r="r" b="b"/>
              <a:pathLst>
                <a:path w="19304000" h="6985000">
                  <a:moveTo>
                    <a:pt x="0" y="0"/>
                  </a:moveTo>
                  <a:lnTo>
                    <a:pt x="19304000" y="0"/>
                  </a:lnTo>
                  <a:lnTo>
                    <a:pt x="19304000" y="6985000"/>
                  </a:lnTo>
                  <a:lnTo>
                    <a:pt x="0" y="6985000"/>
                  </a:lnTo>
                  <a:close/>
                </a:path>
              </a:pathLst>
            </a:custGeom>
            <a:ln w="19050" cap="sq">
              <a:solidFill>
                <a:srgbClr val="B58A45"/>
              </a:solidFill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9304000" cy="702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47750" y="1114425"/>
            <a:ext cx="16192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100"/>
              </a:lnSpc>
            </a:pPr>
            <a:r>
              <a:rPr lang="ar-EG" sz="1500" b="1" spc="89">
                <a:solidFill>
                  <a:srgbClr val="DCCAA8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حديث شريف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76500" y="2533650"/>
            <a:ext cx="13335000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77"/>
              </a:lnSpc>
            </a:pPr>
            <a:r>
              <a:rPr lang="ar-SA" sz="4350" b="1" dirty="0">
                <a:solidFill>
                  <a:srgbClr val="FFFAF0"/>
                </a:solidFill>
                <a:latin typeface="Noto Naskh Arabic Bold"/>
                <a:ea typeface="Noto Naskh Arabic Bold"/>
                <a:cs typeface="Noto Naskh Arabic Bold"/>
                <a:sym typeface="Noto Naskh Arabic Bold"/>
              </a:rPr>
              <a:t>(ما أكلّ أحدٌ طعامًا قطَّ، خيرًا من أنْ يأكلَ من عمَلٍ يدهِ وإنَّ نبيَّ الله داودَ عليه السلام كان يأكلَ من عمَلٍ يدهِ).(1)</a:t>
            </a:r>
          </a:p>
          <a:p>
            <a:pPr algn="ctr">
              <a:lnSpc>
                <a:spcPts val="7177"/>
              </a:lnSpc>
            </a:pPr>
            <a:endParaRPr lang="en-US" sz="4350" b="1" dirty="0">
              <a:solidFill>
                <a:srgbClr val="FFFAF0"/>
              </a:solidFill>
              <a:latin typeface="Noto Naskh Arabic Bold"/>
              <a:ea typeface="Noto Naskh Arabic Bold"/>
              <a:cs typeface="Noto Naskh Arabic Bold"/>
              <a:sym typeface="Noto Naskh Arabic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238750" y="7086600"/>
            <a:ext cx="781050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375"/>
              </a:lnSpc>
            </a:pPr>
            <a:r>
              <a:rPr lang="ar-EG" sz="2250">
                <a:solidFill>
                  <a:srgbClr val="DCCAA8"/>
                </a:solidFill>
                <a:latin typeface="Noto Naskh Arabic"/>
                <a:ea typeface="Noto Naskh Arabic"/>
                <a:cs typeface="Noto Naskh Arabic"/>
                <a:sym typeface="Noto Naskh Arabic"/>
                <a:rtl/>
              </a:rPr>
              <a:t>رواه البخاري  •  قيمة العمل وبذل الجهد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47750" y="9615488"/>
            <a:ext cx="16192500" cy="341947"/>
            <a:chOff x="0" y="0"/>
            <a:chExt cx="21590000" cy="455930"/>
          </a:xfrm>
        </p:grpSpPr>
        <p:sp>
          <p:nvSpPr>
            <p:cNvPr id="12" name="AutoShape 12"/>
            <p:cNvSpPr/>
            <p:nvPr/>
          </p:nvSpPr>
          <p:spPr>
            <a:xfrm>
              <a:off x="0" y="6350"/>
              <a:ext cx="21590000" cy="0"/>
            </a:xfrm>
            <a:prstGeom prst="line">
              <a:avLst/>
            </a:prstGeom>
            <a:ln w="12700" cap="flat">
              <a:solidFill>
                <a:srgbClr val="DCCAA8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65100"/>
              <a:ext cx="21590000" cy="290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1889"/>
                </a:lnSpc>
              </a:pPr>
              <a:r>
                <a:rPr lang="en-US" sz="1350">
                  <a:solidFill>
                    <a:srgbClr val="DCCAA8"/>
                  </a:solidFill>
                  <a:latin typeface="Noto Kufi Arabic"/>
                  <a:ea typeface="Noto Kufi Arabic"/>
                  <a:cs typeface="Noto Kufi Arabic"/>
                  <a:sym typeface="Noto Kufi Arabic"/>
                </a:rPr>
                <a:t>٠٥</a:t>
              </a:r>
              <a:r>
                <a:rPr lang="ar-EG" sz="1350">
                  <a:solidFill>
                    <a:srgbClr val="DCCAA8"/>
                  </a:solidFill>
                  <a:latin typeface="Noto Kufi Arabic"/>
                  <a:ea typeface="Noto Kufi Arabic"/>
                  <a:cs typeface="Noto Kufi Arabic"/>
                  <a:sym typeface="Noto Kufi Arabic"/>
                  <a:rtl/>
                </a:rPr>
                <a:t>  |  مواهبنا: أفكار وإنجازات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D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D4F3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7750" y="971550"/>
            <a:ext cx="16192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2100"/>
              </a:lnSpc>
            </a:pPr>
            <a:r>
              <a:rPr lang="ar-EG" sz="1500" b="1" spc="89">
                <a:solidFill>
                  <a:srgbClr val="B58A45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ما الذي نتعلّمه؟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76750" y="1562100"/>
            <a:ext cx="12763500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5220"/>
              </a:lnSpc>
            </a:pPr>
            <a:r>
              <a:rPr lang="ar-EG" sz="4350" b="1">
                <a:solidFill>
                  <a:srgbClr val="18352D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العمل ثمين، والاستمرار يصنع الفرق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33500" y="3333750"/>
            <a:ext cx="3619500" cy="3143250"/>
            <a:chOff x="0" y="0"/>
            <a:chExt cx="4826000" cy="4191000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4826000" cy="4191000"/>
              <a:chOff x="0" y="0"/>
              <a:chExt cx="4826000" cy="4191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826000" cy="4191000"/>
              </a:xfrm>
              <a:custGeom>
                <a:avLst/>
                <a:gdLst/>
                <a:ahLst/>
                <a:cxnLst/>
                <a:rect l="l" t="t" r="r" b="b"/>
                <a:pathLst>
                  <a:path w="4826000" h="4191000">
                    <a:moveTo>
                      <a:pt x="0" y="0"/>
                    </a:moveTo>
                    <a:lnTo>
                      <a:pt x="4826000" y="0"/>
                    </a:lnTo>
                    <a:lnTo>
                      <a:pt x="4826000" y="4191000"/>
                    </a:lnTo>
                    <a:lnTo>
                      <a:pt x="0" y="4191000"/>
                    </a:lnTo>
                    <a:close/>
                  </a:path>
                </a:pathLst>
              </a:custGeom>
              <a:solidFill>
                <a:srgbClr val="FFFAF0"/>
              </a:solidFill>
              <a:ln w="9525" cap="sq">
                <a:solidFill>
                  <a:srgbClr val="DCCAA8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SA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4826000" cy="4229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381000" y="752475"/>
              <a:ext cx="4191000" cy="593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3510"/>
                </a:lnSpc>
              </a:pPr>
              <a:r>
                <a:rPr lang="ar-EG" sz="2925" b="1">
                  <a:solidFill>
                    <a:srgbClr val="18352D"/>
                  </a:solidFill>
                  <a:latin typeface="Noto Kufi Arabic Bold"/>
                  <a:ea typeface="Noto Kufi Arabic Bold"/>
                  <a:cs typeface="Noto Kufi Arabic Bold"/>
                  <a:sym typeface="Noto Kufi Arabic Bold"/>
                  <a:rtl/>
                </a:rPr>
                <a:t>تعلُّم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1000" y="1720850"/>
              <a:ext cx="4191000" cy="4203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2790"/>
                </a:lnSpc>
              </a:pPr>
              <a:r>
                <a:rPr lang="ar-EG" sz="1800">
                  <a:solidFill>
                    <a:srgbClr val="6C746D"/>
                  </a:solidFill>
                  <a:latin typeface="Noto Naskh Arabic"/>
                  <a:ea typeface="Noto Naskh Arabic"/>
                  <a:cs typeface="Noto Naskh Arabic"/>
                  <a:sym typeface="Noto Naskh Arabic"/>
                  <a:rtl/>
                </a:rPr>
                <a:t>نصقل الموهبة بالمعرفة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429250" y="3333750"/>
            <a:ext cx="3619500" cy="3143250"/>
            <a:chOff x="0" y="0"/>
            <a:chExt cx="4826000" cy="4191000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4826000" cy="4191000"/>
              <a:chOff x="0" y="0"/>
              <a:chExt cx="4826000" cy="41910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826000" cy="4191000"/>
              </a:xfrm>
              <a:custGeom>
                <a:avLst/>
                <a:gdLst/>
                <a:ahLst/>
                <a:cxnLst/>
                <a:rect l="l" t="t" r="r" b="b"/>
                <a:pathLst>
                  <a:path w="4826000" h="4191000">
                    <a:moveTo>
                      <a:pt x="0" y="0"/>
                    </a:moveTo>
                    <a:lnTo>
                      <a:pt x="4826000" y="0"/>
                    </a:lnTo>
                    <a:lnTo>
                      <a:pt x="4826000" y="4191000"/>
                    </a:lnTo>
                    <a:lnTo>
                      <a:pt x="0" y="4191000"/>
                    </a:lnTo>
                    <a:close/>
                  </a:path>
                </a:pathLst>
              </a:custGeom>
              <a:solidFill>
                <a:srgbClr val="FFFAF0"/>
              </a:solidFill>
              <a:ln w="9525" cap="sq">
                <a:solidFill>
                  <a:srgbClr val="DCCAA8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SA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4826000" cy="4229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381000" y="752475"/>
              <a:ext cx="4191000" cy="593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3510"/>
                </a:lnSpc>
              </a:pPr>
              <a:r>
                <a:rPr lang="ar-EG" sz="2925" b="1">
                  <a:solidFill>
                    <a:srgbClr val="18352D"/>
                  </a:solidFill>
                  <a:latin typeface="Noto Kufi Arabic Bold"/>
                  <a:ea typeface="Noto Kufi Arabic Bold"/>
                  <a:cs typeface="Noto Kufi Arabic Bold"/>
                  <a:sym typeface="Noto Kufi Arabic Bold"/>
                  <a:rtl/>
                </a:rPr>
                <a:t>تدريب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81000" y="1720850"/>
              <a:ext cx="4191000" cy="4203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2790"/>
                </a:lnSpc>
              </a:pPr>
              <a:r>
                <a:rPr lang="ar-EG" sz="1800">
                  <a:solidFill>
                    <a:srgbClr val="6C746D"/>
                  </a:solidFill>
                  <a:latin typeface="Noto Naskh Arabic"/>
                  <a:ea typeface="Noto Naskh Arabic"/>
                  <a:cs typeface="Noto Naskh Arabic"/>
                  <a:sym typeface="Noto Naskh Arabic"/>
                  <a:rtl/>
                </a:rPr>
                <a:t>نحوّل المعرفة إلى مهارة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525000" y="3333750"/>
            <a:ext cx="3619500" cy="3143250"/>
            <a:chOff x="0" y="0"/>
            <a:chExt cx="4826000" cy="4191000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4826000" cy="4191000"/>
              <a:chOff x="0" y="0"/>
              <a:chExt cx="4826000" cy="4191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826000" cy="4191000"/>
              </a:xfrm>
              <a:custGeom>
                <a:avLst/>
                <a:gdLst/>
                <a:ahLst/>
                <a:cxnLst/>
                <a:rect l="l" t="t" r="r" b="b"/>
                <a:pathLst>
                  <a:path w="4826000" h="4191000">
                    <a:moveTo>
                      <a:pt x="0" y="0"/>
                    </a:moveTo>
                    <a:lnTo>
                      <a:pt x="4826000" y="0"/>
                    </a:lnTo>
                    <a:lnTo>
                      <a:pt x="4826000" y="4191000"/>
                    </a:lnTo>
                    <a:lnTo>
                      <a:pt x="0" y="4191000"/>
                    </a:lnTo>
                    <a:close/>
                  </a:path>
                </a:pathLst>
              </a:custGeom>
              <a:solidFill>
                <a:srgbClr val="FFFAF0"/>
              </a:solidFill>
              <a:ln w="9525" cap="sq">
                <a:solidFill>
                  <a:srgbClr val="DCCAA8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SA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4826000" cy="4229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381000" y="752475"/>
              <a:ext cx="4191000" cy="593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3510"/>
                </a:lnSpc>
              </a:pPr>
              <a:r>
                <a:rPr lang="ar-EG" sz="2925" b="1">
                  <a:solidFill>
                    <a:srgbClr val="18352D"/>
                  </a:solidFill>
                  <a:latin typeface="Noto Kufi Arabic Bold"/>
                  <a:ea typeface="Noto Kufi Arabic Bold"/>
                  <a:cs typeface="Noto Kufi Arabic Bold"/>
                  <a:sym typeface="Noto Kufi Arabic Bold"/>
                  <a:rtl/>
                </a:rPr>
                <a:t>أمانة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81000" y="1720850"/>
              <a:ext cx="4191000" cy="4203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2790"/>
                </a:lnSpc>
              </a:pPr>
              <a:r>
                <a:rPr lang="ar-EG" sz="1800">
                  <a:solidFill>
                    <a:srgbClr val="6C746D"/>
                  </a:solidFill>
                  <a:latin typeface="Noto Naskh Arabic"/>
                  <a:ea typeface="Noto Naskh Arabic"/>
                  <a:cs typeface="Noto Naskh Arabic"/>
                  <a:sym typeface="Noto Naskh Arabic"/>
                  <a:rtl/>
                </a:rPr>
                <a:t>نحسن استثمار ما وهبنا الله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620750" y="3333750"/>
            <a:ext cx="3619500" cy="3143250"/>
            <a:chOff x="0" y="0"/>
            <a:chExt cx="4826000" cy="4191000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4826000" cy="4191000"/>
              <a:chOff x="0" y="0"/>
              <a:chExt cx="4826000" cy="41910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4826000" cy="4191000"/>
              </a:xfrm>
              <a:custGeom>
                <a:avLst/>
                <a:gdLst/>
                <a:ahLst/>
                <a:cxnLst/>
                <a:rect l="l" t="t" r="r" b="b"/>
                <a:pathLst>
                  <a:path w="4826000" h="4191000">
                    <a:moveTo>
                      <a:pt x="0" y="0"/>
                    </a:moveTo>
                    <a:lnTo>
                      <a:pt x="4826000" y="0"/>
                    </a:lnTo>
                    <a:lnTo>
                      <a:pt x="4826000" y="4191000"/>
                    </a:lnTo>
                    <a:lnTo>
                      <a:pt x="0" y="4191000"/>
                    </a:lnTo>
                    <a:close/>
                  </a:path>
                </a:pathLst>
              </a:custGeom>
              <a:solidFill>
                <a:srgbClr val="0D4F3C"/>
              </a:solidFill>
              <a:ln w="9525" cap="sq">
                <a:solidFill>
                  <a:srgbClr val="DCCAA8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SA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4826000" cy="4229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381000" y="752475"/>
              <a:ext cx="4191000" cy="593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3510"/>
                </a:lnSpc>
              </a:pPr>
              <a:r>
                <a:rPr lang="ar-EG" sz="2925" b="1">
                  <a:solidFill>
                    <a:srgbClr val="18352D"/>
                  </a:solidFill>
                  <a:latin typeface="Noto Kufi Arabic Bold"/>
                  <a:ea typeface="Noto Kufi Arabic Bold"/>
                  <a:cs typeface="Noto Kufi Arabic Bold"/>
                  <a:sym typeface="Noto Kufi Arabic Bold"/>
                  <a:rtl/>
                </a:rPr>
                <a:t>إنجاز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81000" y="1720850"/>
              <a:ext cx="4191000" cy="4203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2790"/>
                </a:lnSpc>
              </a:pPr>
              <a:r>
                <a:rPr lang="ar-EG" sz="1800">
                  <a:solidFill>
                    <a:srgbClr val="6C746D"/>
                  </a:solidFill>
                  <a:latin typeface="Noto Naskh Arabic"/>
                  <a:ea typeface="Noto Naskh Arabic"/>
                  <a:cs typeface="Noto Naskh Arabic"/>
                  <a:sym typeface="Noto Naskh Arabic"/>
                  <a:rtl/>
                </a:rPr>
                <a:t>نواصل الجهد ونترك أثرًا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47750" y="9615488"/>
            <a:ext cx="16192500" cy="341947"/>
            <a:chOff x="0" y="0"/>
            <a:chExt cx="21590000" cy="455930"/>
          </a:xfrm>
        </p:grpSpPr>
        <p:sp>
          <p:nvSpPr>
            <p:cNvPr id="32" name="AutoShape 32"/>
            <p:cNvSpPr/>
            <p:nvPr/>
          </p:nvSpPr>
          <p:spPr>
            <a:xfrm>
              <a:off x="0" y="6350"/>
              <a:ext cx="21590000" cy="0"/>
            </a:xfrm>
            <a:prstGeom prst="line">
              <a:avLst/>
            </a:prstGeom>
            <a:ln w="12700" cap="flat">
              <a:solidFill>
                <a:srgbClr val="B58A45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165100"/>
              <a:ext cx="21590000" cy="290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1889"/>
                </a:lnSpc>
              </a:pPr>
              <a:r>
                <a:rPr lang="en-US" sz="1350">
                  <a:solidFill>
                    <a:srgbClr val="6C746D"/>
                  </a:solidFill>
                  <a:latin typeface="Noto Kufi Arabic"/>
                  <a:ea typeface="Noto Kufi Arabic"/>
                  <a:cs typeface="Noto Kufi Arabic"/>
                  <a:sym typeface="Noto Kufi Arabic"/>
                </a:rPr>
                <a:t>٠٦</a:t>
              </a:r>
              <a:r>
                <a:rPr lang="ar-EG" sz="1350">
                  <a:solidFill>
                    <a:srgbClr val="6C746D"/>
                  </a:solidFill>
                  <a:latin typeface="Noto Kufi Arabic"/>
                  <a:ea typeface="Noto Kufi Arabic"/>
                  <a:cs typeface="Noto Kufi Arabic"/>
                  <a:sym typeface="Noto Kufi Arabic"/>
                  <a:rtl/>
                </a:rPr>
                <a:t>  |  مواهبنا: أفكار وإنجازات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D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D4F3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7750" y="923925"/>
            <a:ext cx="16192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2100"/>
              </a:lnSpc>
            </a:pPr>
            <a:r>
              <a:rPr lang="ar-EG" sz="1500" b="1" spc="89">
                <a:solidFill>
                  <a:srgbClr val="B58A45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الموهبة… بداية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96250" y="1514475"/>
            <a:ext cx="9144000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5220"/>
              </a:lnSpc>
            </a:pPr>
            <a:r>
              <a:rPr lang="ar-EG" sz="4350" b="1">
                <a:solidFill>
                  <a:srgbClr val="18352D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لا تخف من التجربة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96250" y="2600325"/>
            <a:ext cx="9144000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3255"/>
              </a:lnSpc>
            </a:pPr>
            <a:r>
              <a:rPr lang="ar-EG" sz="2100">
                <a:solidFill>
                  <a:srgbClr val="18352D"/>
                </a:solidFill>
                <a:latin typeface="Noto Naskh Arabic"/>
                <a:ea typeface="Noto Naskh Arabic"/>
                <a:cs typeface="Noto Naskh Arabic"/>
                <a:sym typeface="Noto Naskh Arabic"/>
                <a:rtl/>
              </a:rPr>
              <a:t>الموهبة بداية فقط؛ أما الثمرة فتأتي من العلم والتدريب والمثابرة والتعلّم من الأخطاء.</a:t>
            </a:r>
          </a:p>
        </p:txBody>
      </p:sp>
      <p:sp>
        <p:nvSpPr>
          <p:cNvPr id="8" name="AutoShape 8"/>
          <p:cNvSpPr/>
          <p:nvPr/>
        </p:nvSpPr>
        <p:spPr>
          <a:xfrm>
            <a:off x="2667000" y="6048375"/>
            <a:ext cx="12954000" cy="0"/>
          </a:xfrm>
          <a:prstGeom prst="line">
            <a:avLst/>
          </a:prstGeom>
          <a:ln w="47625" cap="rnd">
            <a:solidFill>
              <a:srgbClr val="B58A4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SA"/>
          </a:p>
        </p:txBody>
      </p:sp>
      <p:grpSp>
        <p:nvGrpSpPr>
          <p:cNvPr id="9" name="Group 9"/>
          <p:cNvGrpSpPr/>
          <p:nvPr/>
        </p:nvGrpSpPr>
        <p:grpSpPr>
          <a:xfrm>
            <a:off x="1238250" y="5143500"/>
            <a:ext cx="3143250" cy="2097405"/>
            <a:chOff x="0" y="0"/>
            <a:chExt cx="4191000" cy="2796540"/>
          </a:xfrm>
        </p:grpSpPr>
        <p:grpSp>
          <p:nvGrpSpPr>
            <p:cNvPr id="10" name="Group 10"/>
            <p:cNvGrpSpPr/>
            <p:nvPr/>
          </p:nvGrpSpPr>
          <p:grpSpPr>
            <a:xfrm>
              <a:off x="1079500" y="0"/>
              <a:ext cx="1651000" cy="1651000"/>
              <a:chOff x="0" y="0"/>
              <a:chExt cx="1651000" cy="1651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651000" cy="1651000"/>
              </a:xfrm>
              <a:custGeom>
                <a:avLst/>
                <a:gdLst/>
                <a:ahLst/>
                <a:cxnLst/>
                <a:rect l="l" t="t" r="r" b="b"/>
                <a:pathLst>
                  <a:path w="1651000" h="1651000">
                    <a:moveTo>
                      <a:pt x="825500" y="0"/>
                    </a:moveTo>
                    <a:cubicBezTo>
                      <a:pt x="1281411" y="0"/>
                      <a:pt x="1651000" y="369589"/>
                      <a:pt x="1651000" y="825500"/>
                    </a:cubicBezTo>
                    <a:cubicBezTo>
                      <a:pt x="1651000" y="1281411"/>
                      <a:pt x="1281411" y="1651000"/>
                      <a:pt x="825500" y="1651000"/>
                    </a:cubicBezTo>
                    <a:cubicBezTo>
                      <a:pt x="369589" y="1651000"/>
                      <a:pt x="0" y="1281411"/>
                      <a:pt x="0" y="825500"/>
                    </a:cubicBezTo>
                    <a:cubicBezTo>
                      <a:pt x="0" y="369589"/>
                      <a:pt x="369589" y="0"/>
                      <a:pt x="825500" y="0"/>
                    </a:cubicBezTo>
                    <a:close/>
                  </a:path>
                </a:pathLst>
              </a:custGeom>
              <a:solidFill>
                <a:srgbClr val="DCCAA8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S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1651000" cy="16986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69"/>
                  </a:lnSpc>
                </a:pPr>
                <a:r>
                  <a:rPr lang="en-US" sz="2550" b="1">
                    <a:solidFill>
                      <a:srgbClr val="18352D"/>
                    </a:solidFill>
                    <a:latin typeface="Noto Kufi Arabic Bold"/>
                    <a:ea typeface="Noto Kufi Arabic Bold"/>
                    <a:cs typeface="Noto Kufi Arabic Bold"/>
                    <a:sym typeface="Noto Kufi Arabic Bold"/>
                  </a:rPr>
                  <a:t>1</a:t>
                </a: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0" y="2238375"/>
              <a:ext cx="4191000" cy="558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3569"/>
                </a:lnSpc>
              </a:pPr>
              <a:r>
                <a:rPr lang="ar-EG" sz="2550" b="1">
                  <a:solidFill>
                    <a:srgbClr val="18352D"/>
                  </a:solidFill>
                  <a:latin typeface="Noto Kufi Arabic Bold"/>
                  <a:ea typeface="Noto Kufi Arabic Bold"/>
                  <a:cs typeface="Noto Kufi Arabic Bold"/>
                  <a:sym typeface="Noto Kufi Arabic Bold"/>
                  <a:rtl/>
                </a:rPr>
                <a:t>تتعلّم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429250" y="5143500"/>
            <a:ext cx="3143250" cy="2097405"/>
            <a:chOff x="0" y="0"/>
            <a:chExt cx="4191000" cy="2796540"/>
          </a:xfrm>
        </p:grpSpPr>
        <p:grpSp>
          <p:nvGrpSpPr>
            <p:cNvPr id="15" name="Group 15"/>
            <p:cNvGrpSpPr/>
            <p:nvPr/>
          </p:nvGrpSpPr>
          <p:grpSpPr>
            <a:xfrm>
              <a:off x="1079500" y="0"/>
              <a:ext cx="1651000" cy="1651000"/>
              <a:chOff x="0" y="0"/>
              <a:chExt cx="1651000" cy="16510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651000" cy="1651000"/>
              </a:xfrm>
              <a:custGeom>
                <a:avLst/>
                <a:gdLst/>
                <a:ahLst/>
                <a:cxnLst/>
                <a:rect l="l" t="t" r="r" b="b"/>
                <a:pathLst>
                  <a:path w="1651000" h="1651000">
                    <a:moveTo>
                      <a:pt x="825500" y="0"/>
                    </a:moveTo>
                    <a:cubicBezTo>
                      <a:pt x="1281411" y="0"/>
                      <a:pt x="1651000" y="369589"/>
                      <a:pt x="1651000" y="825500"/>
                    </a:cubicBezTo>
                    <a:cubicBezTo>
                      <a:pt x="1651000" y="1281411"/>
                      <a:pt x="1281411" y="1651000"/>
                      <a:pt x="825500" y="1651000"/>
                    </a:cubicBezTo>
                    <a:cubicBezTo>
                      <a:pt x="369589" y="1651000"/>
                      <a:pt x="0" y="1281411"/>
                      <a:pt x="0" y="825500"/>
                    </a:cubicBezTo>
                    <a:cubicBezTo>
                      <a:pt x="0" y="369589"/>
                      <a:pt x="369589" y="0"/>
                      <a:pt x="825500" y="0"/>
                    </a:cubicBezTo>
                    <a:close/>
                  </a:path>
                </a:pathLst>
              </a:custGeom>
              <a:solidFill>
                <a:srgbClr val="DCCAA8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SA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1651000" cy="16986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69"/>
                  </a:lnSpc>
                </a:pPr>
                <a:r>
                  <a:rPr lang="en-US" sz="2550" b="1">
                    <a:solidFill>
                      <a:srgbClr val="18352D"/>
                    </a:solidFill>
                    <a:latin typeface="Noto Kufi Arabic Bold"/>
                    <a:ea typeface="Noto Kufi Arabic Bold"/>
                    <a:cs typeface="Noto Kufi Arabic Bold"/>
                    <a:sym typeface="Noto Kufi Arabic Bold"/>
                  </a:rPr>
                  <a:t>2</a:t>
                </a:r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0" y="2238375"/>
              <a:ext cx="4191000" cy="558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3569"/>
                </a:lnSpc>
              </a:pPr>
              <a:r>
                <a:rPr lang="ar-EG" sz="2550" b="1">
                  <a:solidFill>
                    <a:srgbClr val="18352D"/>
                  </a:solidFill>
                  <a:latin typeface="Noto Kufi Arabic Bold"/>
                  <a:ea typeface="Noto Kufi Arabic Bold"/>
                  <a:cs typeface="Noto Kufi Arabic Bold"/>
                  <a:sym typeface="Noto Kufi Arabic Bold"/>
                  <a:rtl/>
                </a:rPr>
                <a:t>تمارس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620250" y="5143500"/>
            <a:ext cx="3143250" cy="2097405"/>
            <a:chOff x="0" y="0"/>
            <a:chExt cx="4191000" cy="2796540"/>
          </a:xfrm>
        </p:grpSpPr>
        <p:grpSp>
          <p:nvGrpSpPr>
            <p:cNvPr id="20" name="Group 20"/>
            <p:cNvGrpSpPr/>
            <p:nvPr/>
          </p:nvGrpSpPr>
          <p:grpSpPr>
            <a:xfrm>
              <a:off x="1079500" y="0"/>
              <a:ext cx="1651000" cy="1651000"/>
              <a:chOff x="0" y="0"/>
              <a:chExt cx="1651000" cy="16510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651000" cy="1651000"/>
              </a:xfrm>
              <a:custGeom>
                <a:avLst/>
                <a:gdLst/>
                <a:ahLst/>
                <a:cxnLst/>
                <a:rect l="l" t="t" r="r" b="b"/>
                <a:pathLst>
                  <a:path w="1651000" h="1651000">
                    <a:moveTo>
                      <a:pt x="825500" y="0"/>
                    </a:moveTo>
                    <a:cubicBezTo>
                      <a:pt x="1281411" y="0"/>
                      <a:pt x="1651000" y="369589"/>
                      <a:pt x="1651000" y="825500"/>
                    </a:cubicBezTo>
                    <a:cubicBezTo>
                      <a:pt x="1651000" y="1281411"/>
                      <a:pt x="1281411" y="1651000"/>
                      <a:pt x="825500" y="1651000"/>
                    </a:cubicBezTo>
                    <a:cubicBezTo>
                      <a:pt x="369589" y="1651000"/>
                      <a:pt x="0" y="1281411"/>
                      <a:pt x="0" y="825500"/>
                    </a:cubicBezTo>
                    <a:cubicBezTo>
                      <a:pt x="0" y="369589"/>
                      <a:pt x="369589" y="0"/>
                      <a:pt x="825500" y="0"/>
                    </a:cubicBezTo>
                    <a:close/>
                  </a:path>
                </a:pathLst>
              </a:custGeom>
              <a:solidFill>
                <a:srgbClr val="DCCAA8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SA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1651000" cy="16986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69"/>
                  </a:lnSpc>
                </a:pPr>
                <a:r>
                  <a:rPr lang="en-US" sz="2550" b="1">
                    <a:solidFill>
                      <a:srgbClr val="18352D"/>
                    </a:solidFill>
                    <a:latin typeface="Noto Kufi Arabic Bold"/>
                    <a:ea typeface="Noto Kufi Arabic Bold"/>
                    <a:cs typeface="Noto Kufi Arabic Bold"/>
                    <a:sym typeface="Noto Kufi Arabic Bold"/>
                  </a:rPr>
                  <a:t>3</a:t>
                </a:r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0" y="2238375"/>
              <a:ext cx="4191000" cy="558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3569"/>
                </a:lnSpc>
              </a:pPr>
              <a:r>
                <a:rPr lang="ar-EG" sz="2550" b="1">
                  <a:solidFill>
                    <a:srgbClr val="18352D"/>
                  </a:solidFill>
                  <a:latin typeface="Noto Kufi Arabic Bold"/>
                  <a:ea typeface="Noto Kufi Arabic Bold"/>
                  <a:cs typeface="Noto Kufi Arabic Bold"/>
                  <a:sym typeface="Noto Kufi Arabic Bold"/>
                  <a:rtl/>
                </a:rPr>
                <a:t>تبدع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811250" y="5143500"/>
            <a:ext cx="3143250" cy="2097405"/>
            <a:chOff x="0" y="0"/>
            <a:chExt cx="4191000" cy="2796540"/>
          </a:xfrm>
        </p:grpSpPr>
        <p:grpSp>
          <p:nvGrpSpPr>
            <p:cNvPr id="25" name="Group 25"/>
            <p:cNvGrpSpPr/>
            <p:nvPr/>
          </p:nvGrpSpPr>
          <p:grpSpPr>
            <a:xfrm>
              <a:off x="1079500" y="0"/>
              <a:ext cx="1651000" cy="1651000"/>
              <a:chOff x="0" y="0"/>
              <a:chExt cx="1651000" cy="16510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651000" cy="1651000"/>
              </a:xfrm>
              <a:custGeom>
                <a:avLst/>
                <a:gdLst/>
                <a:ahLst/>
                <a:cxnLst/>
                <a:rect l="l" t="t" r="r" b="b"/>
                <a:pathLst>
                  <a:path w="1651000" h="1651000">
                    <a:moveTo>
                      <a:pt x="825500" y="0"/>
                    </a:moveTo>
                    <a:cubicBezTo>
                      <a:pt x="1281411" y="0"/>
                      <a:pt x="1651000" y="369589"/>
                      <a:pt x="1651000" y="825500"/>
                    </a:cubicBezTo>
                    <a:cubicBezTo>
                      <a:pt x="1651000" y="1281411"/>
                      <a:pt x="1281411" y="1651000"/>
                      <a:pt x="825500" y="1651000"/>
                    </a:cubicBezTo>
                    <a:cubicBezTo>
                      <a:pt x="369589" y="1651000"/>
                      <a:pt x="0" y="1281411"/>
                      <a:pt x="0" y="825500"/>
                    </a:cubicBezTo>
                    <a:cubicBezTo>
                      <a:pt x="0" y="369589"/>
                      <a:pt x="369589" y="0"/>
                      <a:pt x="825500" y="0"/>
                    </a:cubicBezTo>
                    <a:close/>
                  </a:path>
                </a:pathLst>
              </a:custGeom>
              <a:solidFill>
                <a:srgbClr val="0D4F3C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SA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47625"/>
                <a:ext cx="1651000" cy="16986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69"/>
                  </a:lnSpc>
                </a:pPr>
                <a:r>
                  <a:rPr lang="en-US" sz="2550" b="1">
                    <a:solidFill>
                      <a:srgbClr val="FFFAF0"/>
                    </a:solidFill>
                    <a:latin typeface="Noto Kufi Arabic Bold"/>
                    <a:ea typeface="Noto Kufi Arabic Bold"/>
                    <a:cs typeface="Noto Kufi Arabic Bold"/>
                    <a:sym typeface="Noto Kufi Arabic Bold"/>
                  </a:rPr>
                  <a:t>4</a:t>
                </a: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0" y="2238375"/>
              <a:ext cx="4191000" cy="5581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3569"/>
                </a:lnSpc>
              </a:pPr>
              <a:r>
                <a:rPr lang="ar-EG" sz="2550" b="1">
                  <a:solidFill>
                    <a:srgbClr val="FFFAF0"/>
                  </a:solidFill>
                  <a:latin typeface="Noto Kufi Arabic Bold"/>
                  <a:ea typeface="Noto Kufi Arabic Bold"/>
                  <a:cs typeface="Noto Kufi Arabic Bold"/>
                  <a:sym typeface="Noto Kufi Arabic Bold"/>
                  <a:rtl/>
                </a:rPr>
                <a:t>تُنجز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47750" y="9615488"/>
            <a:ext cx="16192500" cy="341947"/>
            <a:chOff x="0" y="0"/>
            <a:chExt cx="21590000" cy="455930"/>
          </a:xfrm>
        </p:grpSpPr>
        <p:sp>
          <p:nvSpPr>
            <p:cNvPr id="30" name="AutoShape 30"/>
            <p:cNvSpPr/>
            <p:nvPr/>
          </p:nvSpPr>
          <p:spPr>
            <a:xfrm>
              <a:off x="0" y="6350"/>
              <a:ext cx="21590000" cy="0"/>
            </a:xfrm>
            <a:prstGeom prst="line">
              <a:avLst/>
            </a:prstGeom>
            <a:ln w="12700" cap="flat">
              <a:solidFill>
                <a:srgbClr val="B58A45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165100"/>
              <a:ext cx="21590000" cy="290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1889"/>
                </a:lnSpc>
              </a:pPr>
              <a:r>
                <a:rPr lang="en-US" sz="1350">
                  <a:solidFill>
                    <a:srgbClr val="6C746D"/>
                  </a:solidFill>
                  <a:latin typeface="Noto Kufi Arabic"/>
                  <a:ea typeface="Noto Kufi Arabic"/>
                  <a:cs typeface="Noto Kufi Arabic"/>
                  <a:sym typeface="Noto Kufi Arabic"/>
                </a:rPr>
                <a:t>٠٧</a:t>
              </a:r>
              <a:r>
                <a:rPr lang="ar-EG" sz="1350">
                  <a:solidFill>
                    <a:srgbClr val="6C746D"/>
                  </a:solidFill>
                  <a:latin typeface="Noto Kufi Arabic"/>
                  <a:ea typeface="Noto Kufi Arabic"/>
                  <a:cs typeface="Noto Kufi Arabic"/>
                  <a:sym typeface="Noto Kufi Arabic"/>
                  <a:rtl/>
                </a:rPr>
                <a:t>  |  مواهبنا: أفكار وإنجازات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D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D4F3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47750" y="1238250"/>
            <a:ext cx="6191250" cy="7239000"/>
          </a:xfrm>
          <a:custGeom>
            <a:avLst/>
            <a:gdLst/>
            <a:ahLst/>
            <a:cxnLst/>
            <a:rect l="l" t="t" r="r" b="b"/>
            <a:pathLst>
              <a:path w="6191250" h="7239000">
                <a:moveTo>
                  <a:pt x="0" y="0"/>
                </a:moveTo>
                <a:lnTo>
                  <a:pt x="6191250" y="0"/>
                </a:lnTo>
                <a:lnTo>
                  <a:pt x="6191250" y="7239000"/>
                </a:lnTo>
                <a:lnTo>
                  <a:pt x="0" y="7239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" b="-15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SA"/>
          </a:p>
        </p:txBody>
      </p:sp>
      <p:sp>
        <p:nvSpPr>
          <p:cNvPr id="6" name="TextBox 6"/>
          <p:cNvSpPr txBox="1"/>
          <p:nvPr/>
        </p:nvSpPr>
        <p:spPr>
          <a:xfrm>
            <a:off x="8382000" y="1019175"/>
            <a:ext cx="8572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2100"/>
              </a:lnSpc>
            </a:pPr>
            <a:r>
              <a:rPr lang="ar-EG" sz="1500" b="1" spc="89">
                <a:solidFill>
                  <a:srgbClr val="B58A45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فقرة الطالب (</a:t>
            </a:r>
            <a:r>
              <a:rPr lang="en-US" sz="1500" b="1" spc="89">
                <a:solidFill>
                  <a:srgbClr val="B58A45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</a:rPr>
              <a:t>٤</a:t>
            </a:r>
            <a:r>
              <a:rPr lang="ar-EG" sz="1500" b="1" spc="89">
                <a:solidFill>
                  <a:srgbClr val="B58A45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96250" y="1666875"/>
            <a:ext cx="8858250" cy="154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6120"/>
              </a:lnSpc>
            </a:pPr>
            <a:r>
              <a:rPr lang="ar-EG" sz="5100" b="1">
                <a:solidFill>
                  <a:srgbClr val="18352D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من مشكلة يومية</a:t>
            </a:r>
          </a:p>
          <a:p>
            <a:pPr algn="l" rtl="1">
              <a:lnSpc>
                <a:spcPts val="6120"/>
              </a:lnSpc>
            </a:pPr>
            <a:r>
              <a:rPr lang="ar-EG" sz="5100" b="1">
                <a:solidFill>
                  <a:srgbClr val="18352D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إلى حلّ مؤثر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96250" y="4029075"/>
            <a:ext cx="8858250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3255"/>
              </a:lnSpc>
            </a:pPr>
            <a:r>
              <a:rPr lang="ar-EG" sz="2100">
                <a:solidFill>
                  <a:srgbClr val="18352D"/>
                </a:solidFill>
                <a:latin typeface="Noto Naskh Arabic"/>
                <a:ea typeface="Noto Naskh Arabic"/>
                <a:cs typeface="Noto Naskh Arabic"/>
                <a:sym typeface="Noto Naskh Arabic"/>
                <a:rtl/>
              </a:rPr>
              <a:t>ابحث عن مشكلة • اقترح حلاً بسيطًا • جرّبه عمليًا • حسّنه مع فريقك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7810500" y="5981700"/>
            <a:ext cx="114300" cy="1809750"/>
            <a:chOff x="0" y="0"/>
            <a:chExt cx="152400" cy="2413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2400" cy="2413000"/>
            </a:xfrm>
            <a:custGeom>
              <a:avLst/>
              <a:gdLst/>
              <a:ahLst/>
              <a:cxnLst/>
              <a:rect l="l" t="t" r="r" b="b"/>
              <a:pathLst>
                <a:path w="152400" h="2413000">
                  <a:moveTo>
                    <a:pt x="0" y="0"/>
                  </a:moveTo>
                  <a:lnTo>
                    <a:pt x="152400" y="0"/>
                  </a:lnTo>
                  <a:lnTo>
                    <a:pt x="1524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B58A4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52400" cy="2451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096250" y="6105525"/>
            <a:ext cx="8858250" cy="912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3720"/>
              </a:lnSpc>
            </a:pPr>
            <a:r>
              <a:rPr lang="ar-EG" sz="2400" b="1">
                <a:solidFill>
                  <a:srgbClr val="0D4F3C"/>
                </a:solidFill>
                <a:latin typeface="Noto Naskh Arabic Bold"/>
                <a:ea typeface="Noto Naskh Arabic Bold"/>
                <a:cs typeface="Noto Naskh Arabic Bold"/>
                <a:sym typeface="Noto Naskh Arabic Bold"/>
                <a:rtl/>
              </a:rPr>
              <a:t>الفكرة الصغيرة قد تصبح مشروعًا حين نؤمن بقدرتنا، ونتعاون، ونمنح الإبداع فرصة.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47750" y="9615488"/>
            <a:ext cx="16192500" cy="341947"/>
            <a:chOff x="0" y="0"/>
            <a:chExt cx="21590000" cy="455930"/>
          </a:xfrm>
        </p:grpSpPr>
        <p:sp>
          <p:nvSpPr>
            <p:cNvPr id="14" name="AutoShape 14"/>
            <p:cNvSpPr/>
            <p:nvPr/>
          </p:nvSpPr>
          <p:spPr>
            <a:xfrm>
              <a:off x="0" y="6350"/>
              <a:ext cx="21590000" cy="0"/>
            </a:xfrm>
            <a:prstGeom prst="line">
              <a:avLst/>
            </a:prstGeom>
            <a:ln w="12700" cap="flat">
              <a:solidFill>
                <a:srgbClr val="B58A45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65100"/>
              <a:ext cx="21590000" cy="290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1889"/>
                </a:lnSpc>
              </a:pPr>
              <a:r>
                <a:rPr lang="en-US" sz="1350">
                  <a:solidFill>
                    <a:srgbClr val="6C746D"/>
                  </a:solidFill>
                  <a:latin typeface="Noto Kufi Arabic"/>
                  <a:ea typeface="Noto Kufi Arabic"/>
                  <a:cs typeface="Noto Kufi Arabic"/>
                  <a:sym typeface="Noto Kufi Arabic"/>
                </a:rPr>
                <a:t>٠٨</a:t>
              </a:r>
              <a:r>
                <a:rPr lang="ar-EG" sz="1350">
                  <a:solidFill>
                    <a:srgbClr val="6C746D"/>
                  </a:solidFill>
                  <a:latin typeface="Noto Kufi Arabic"/>
                  <a:ea typeface="Noto Kufi Arabic"/>
                  <a:cs typeface="Noto Kufi Arabic"/>
                  <a:sym typeface="Noto Kufi Arabic"/>
                  <a:rtl/>
                </a:rPr>
                <a:t>  |  مواهبنا: أفكار وإنجازات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4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8572500" cy="10287000"/>
          </a:xfrm>
          <a:custGeom>
            <a:avLst/>
            <a:gdLst/>
            <a:ahLst/>
            <a:cxnLst/>
            <a:rect l="l" t="t" r="r" b="b"/>
            <a:pathLst>
              <a:path w="8572500" h="10287000">
                <a:moveTo>
                  <a:pt x="0" y="0"/>
                </a:moveTo>
                <a:lnTo>
                  <a:pt x="8572500" y="0"/>
                </a:lnTo>
                <a:lnTo>
                  <a:pt x="85725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0" b="-5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SA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8572500" cy="10287000"/>
            <a:chOff x="0" y="0"/>
            <a:chExt cx="11430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430000" cy="13716000"/>
            </a:xfrm>
            <a:custGeom>
              <a:avLst/>
              <a:gdLst/>
              <a:ahLst/>
              <a:cxnLst/>
              <a:rect l="l" t="t" r="r" b="b"/>
              <a:pathLst>
                <a:path w="11430000" h="13716000">
                  <a:moveTo>
                    <a:pt x="0" y="0"/>
                  </a:moveTo>
                  <a:lnTo>
                    <a:pt x="11430000" y="0"/>
                  </a:lnTo>
                  <a:lnTo>
                    <a:pt x="11430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D4F3C">
                <a:alpha val="2196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1430000" cy="1375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B58A4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810750" y="1257300"/>
            <a:ext cx="72390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2100"/>
              </a:lnSpc>
            </a:pPr>
            <a:r>
              <a:rPr lang="ar-EG" sz="1500" b="1" spc="89">
                <a:solidFill>
                  <a:srgbClr val="DCCAA8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فقرة الطالب (</a:t>
            </a:r>
            <a:r>
              <a:rPr lang="en-US" sz="1500" b="1" spc="89">
                <a:solidFill>
                  <a:srgbClr val="DCCAA8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</a:rPr>
              <a:t>٥</a:t>
            </a:r>
            <a:r>
              <a:rPr lang="ar-EG" sz="1500" b="1" spc="89">
                <a:solidFill>
                  <a:srgbClr val="DCCAA8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)  |  كنز الوطن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620250" y="1997999"/>
            <a:ext cx="7429500" cy="5296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5850"/>
              </a:lnSpc>
            </a:pPr>
            <a:r>
              <a:rPr lang="ar-EG" sz="4875" b="1" dirty="0">
                <a:solidFill>
                  <a:srgbClr val="FFFAF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الاستثمار الحقيقي…</a:t>
            </a:r>
          </a:p>
          <a:p>
            <a:pPr algn="l" rtl="1">
              <a:lnSpc>
                <a:spcPts val="5850"/>
              </a:lnSpc>
            </a:pPr>
            <a:r>
              <a:rPr lang="ar-EG" sz="4875" b="1" dirty="0">
                <a:solidFill>
                  <a:srgbClr val="FFFAF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في الإنسان</a:t>
            </a:r>
          </a:p>
          <a:p>
            <a:pPr algn="l" rtl="1">
              <a:lnSpc>
                <a:spcPts val="5850"/>
              </a:lnSpc>
            </a:pPr>
            <a:r>
              <a:rPr lang="en-US" sz="4875" b="1" dirty="0">
                <a:solidFill>
                  <a:srgbClr val="FFFAF0"/>
                </a:solidFill>
                <a:latin typeface="Times New Roman" panose="02020603050405020304" pitchFamily="18" charset="0"/>
                <a:ea typeface="Noto Kufi Arabic Bold"/>
                <a:cs typeface="Times New Roman" panose="02020603050405020304" pitchFamily="18" charset="0"/>
                <a:sym typeface="Noto Kufi Arabic Bold"/>
                <a:rtl/>
              </a:rPr>
              <a:t>One of the most important things a country can invest in is the talents and abilities of its people.</a:t>
            </a:r>
          </a:p>
          <a:p>
            <a:pPr algn="l" rtl="1">
              <a:lnSpc>
                <a:spcPts val="5850"/>
              </a:lnSpc>
            </a:pPr>
            <a:endParaRPr lang="ar-EG" sz="4875" b="1" dirty="0">
              <a:solidFill>
                <a:srgbClr val="FFFAF0"/>
              </a:solidFill>
              <a:latin typeface="Noto Kufi Arabic Bold"/>
              <a:ea typeface="Noto Kufi Arabic Bold"/>
              <a:cs typeface="Noto Kufi Arabic Bold"/>
              <a:sym typeface="Noto Kufi Arabic Bold"/>
              <a:rtl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810750" y="7918342"/>
            <a:ext cx="7429500" cy="1202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3255"/>
              </a:lnSpc>
            </a:pPr>
            <a:r>
              <a:rPr lang="ar-EG" sz="2100" dirty="0">
                <a:solidFill>
                  <a:srgbClr val="FFFAF0"/>
                </a:solidFill>
                <a:latin typeface="Noto Naskh Arabic"/>
                <a:ea typeface="Noto Naskh Arabic"/>
                <a:cs typeface="Noto Naskh Arabic"/>
                <a:sym typeface="Noto Naskh Arabic"/>
                <a:rtl/>
              </a:rPr>
              <a:t>كل تعلّم، وكل موهبة نطوّرها، وكل فكرة نافعة؛ استثمار في مستقبل الوطن.</a:t>
            </a:r>
          </a:p>
          <a:p>
            <a:pPr algn="r">
              <a:lnSpc>
                <a:spcPts val="3255"/>
              </a:lnSpc>
            </a:pPr>
            <a:endParaRPr lang="ar-EG" sz="2100" dirty="0">
              <a:solidFill>
                <a:srgbClr val="FFFAF0"/>
              </a:solidFill>
              <a:latin typeface="Noto Naskh Arabic"/>
              <a:ea typeface="Noto Naskh Arabic"/>
              <a:cs typeface="Noto Naskh Arabic"/>
              <a:sym typeface="Noto Naskh Arabic"/>
              <a:rtl/>
            </a:endParaRPr>
          </a:p>
          <a:p>
            <a:pPr algn="l" rtl="1">
              <a:lnSpc>
                <a:spcPts val="3255"/>
              </a:lnSpc>
            </a:pPr>
            <a:r>
              <a:rPr lang="ar-EG" sz="2100" dirty="0">
                <a:solidFill>
                  <a:srgbClr val="FFFAF0"/>
                </a:solidFill>
                <a:latin typeface="Noto Naskh Arabic"/>
                <a:ea typeface="Noto Naskh Arabic"/>
                <a:cs typeface="Noto Naskh Arabic"/>
                <a:sym typeface="Noto Naskh Arabic"/>
                <a:rtl/>
              </a:rPr>
              <a:t>الانتماء يظهر في العمل النافع، والانضباط، والمساهمة في البناء.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47750" y="9615488"/>
            <a:ext cx="16192500" cy="341947"/>
            <a:chOff x="0" y="0"/>
            <a:chExt cx="21590000" cy="455930"/>
          </a:xfrm>
        </p:grpSpPr>
        <p:sp>
          <p:nvSpPr>
            <p:cNvPr id="13" name="AutoShape 13"/>
            <p:cNvSpPr/>
            <p:nvPr/>
          </p:nvSpPr>
          <p:spPr>
            <a:xfrm>
              <a:off x="0" y="6350"/>
              <a:ext cx="21590000" cy="0"/>
            </a:xfrm>
            <a:prstGeom prst="line">
              <a:avLst/>
            </a:prstGeom>
            <a:ln w="12700" cap="flat">
              <a:solidFill>
                <a:srgbClr val="DCCAA8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65100"/>
              <a:ext cx="21590000" cy="290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1889"/>
                </a:lnSpc>
              </a:pPr>
              <a:r>
                <a:rPr lang="en-US" sz="1350">
                  <a:solidFill>
                    <a:srgbClr val="DCCAA8"/>
                  </a:solidFill>
                  <a:latin typeface="Noto Kufi Arabic"/>
                  <a:ea typeface="Noto Kufi Arabic"/>
                  <a:cs typeface="Noto Kufi Arabic"/>
                  <a:sym typeface="Noto Kufi Arabic"/>
                </a:rPr>
                <a:t>٠٩</a:t>
              </a:r>
              <a:r>
                <a:rPr lang="ar-EG" sz="1350">
                  <a:solidFill>
                    <a:srgbClr val="DCCAA8"/>
                  </a:solidFill>
                  <a:latin typeface="Noto Kufi Arabic"/>
                  <a:ea typeface="Noto Kufi Arabic"/>
                  <a:cs typeface="Noto Kufi Arabic"/>
                  <a:sym typeface="Noto Kufi Arabic"/>
                  <a:rtl/>
                </a:rPr>
                <a:t>  |  مواهبنا: أفكار وإنجازات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D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D4F3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14500" y="2095500"/>
            <a:ext cx="4000500" cy="4000500"/>
            <a:chOff x="0" y="0"/>
            <a:chExt cx="5334000" cy="5334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334000" cy="5334000"/>
            </a:xfrm>
            <a:custGeom>
              <a:avLst/>
              <a:gdLst/>
              <a:ahLst/>
              <a:cxnLst/>
              <a:rect l="l" t="t" r="r" b="b"/>
              <a:pathLst>
                <a:path w="5334000" h="5334000">
                  <a:moveTo>
                    <a:pt x="2667000" y="0"/>
                  </a:moveTo>
                  <a:cubicBezTo>
                    <a:pt x="4139943" y="0"/>
                    <a:pt x="5334000" y="1194057"/>
                    <a:pt x="5334000" y="2667000"/>
                  </a:cubicBezTo>
                  <a:cubicBezTo>
                    <a:pt x="5334000" y="4139943"/>
                    <a:pt x="4139943" y="5334000"/>
                    <a:pt x="2667000" y="5334000"/>
                  </a:cubicBezTo>
                  <a:cubicBezTo>
                    <a:pt x="1194057" y="5334000"/>
                    <a:pt x="0" y="4139943"/>
                    <a:pt x="0" y="2667000"/>
                  </a:cubicBezTo>
                  <a:cubicBezTo>
                    <a:pt x="0" y="1194057"/>
                    <a:pt x="1194057" y="0"/>
                    <a:pt x="2667000" y="0"/>
                  </a:cubicBezTo>
                  <a:close/>
                </a:path>
              </a:pathLst>
            </a:custGeom>
            <a:solidFill>
              <a:srgbClr val="0D4F3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334000" cy="5381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60"/>
                </a:lnSpc>
              </a:pPr>
              <a:r>
                <a:rPr lang="ar-EG" sz="3600" b="1">
                  <a:solidFill>
                    <a:srgbClr val="FFFAF0"/>
                  </a:solidFill>
                  <a:latin typeface="Noto Kufi Arabic Bold"/>
                  <a:ea typeface="Noto Kufi Arabic Bold"/>
                  <a:cs typeface="Noto Kufi Arabic Bold"/>
                  <a:sym typeface="Noto Kufi Arabic Bold"/>
                  <a:rtl/>
                </a:rPr>
                <a:t>علمٌ</a:t>
              </a:r>
            </a:p>
            <a:p>
              <a:pPr algn="ctr">
                <a:lnSpc>
                  <a:spcPts val="4860"/>
                </a:lnSpc>
              </a:pPr>
              <a:r>
                <a:rPr lang="ar-EG" sz="3600" b="1">
                  <a:solidFill>
                    <a:srgbClr val="FFFAF0"/>
                  </a:solidFill>
                  <a:latin typeface="Noto Kufi Arabic Bold"/>
                  <a:ea typeface="Noto Kufi Arabic Bold"/>
                  <a:cs typeface="Noto Kufi Arabic Bold"/>
                  <a:sym typeface="Noto Kufi Arabic Bold"/>
                  <a:rtl/>
                </a:rPr>
                <a:t>عملٌ</a:t>
              </a:r>
            </a:p>
            <a:p>
              <a:pPr algn="ctr">
                <a:lnSpc>
                  <a:spcPts val="4860"/>
                </a:lnSpc>
              </a:pPr>
              <a:r>
                <a:rPr lang="ar-EG" sz="3600" b="1">
                  <a:solidFill>
                    <a:srgbClr val="FFFAF0"/>
                  </a:solidFill>
                  <a:latin typeface="Noto Kufi Arabic Bold"/>
                  <a:ea typeface="Noto Kufi Arabic Bold"/>
                  <a:cs typeface="Noto Kufi Arabic Bold"/>
                  <a:sym typeface="Noto Kufi Arabic Bold"/>
                  <a:rtl/>
                </a:rPr>
                <a:t>أثر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47750" y="1019175"/>
            <a:ext cx="16192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2100"/>
              </a:lnSpc>
            </a:pPr>
            <a:r>
              <a:rPr lang="ar-EG" sz="1500" b="1" spc="89">
                <a:solidFill>
                  <a:srgbClr val="B58A45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الخاتمة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43750" y="1819275"/>
            <a:ext cx="10001250" cy="162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6480"/>
              </a:lnSpc>
            </a:pPr>
            <a:r>
              <a:rPr lang="ar-EG" sz="5400" b="1">
                <a:solidFill>
                  <a:srgbClr val="18352D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موهبتك نعمة…</a:t>
            </a:r>
          </a:p>
          <a:p>
            <a:pPr algn="l" rtl="1">
              <a:lnSpc>
                <a:spcPts val="6480"/>
              </a:lnSpc>
            </a:pPr>
            <a:r>
              <a:rPr lang="ar-EG" sz="5400" b="1">
                <a:solidFill>
                  <a:srgbClr val="18352D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وشكرها أن تنمّيها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43750" y="4171950"/>
            <a:ext cx="10001250" cy="382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3255"/>
              </a:lnSpc>
            </a:pPr>
            <a:r>
              <a:rPr lang="ar-EG" sz="2100">
                <a:solidFill>
                  <a:srgbClr val="18352D"/>
                </a:solidFill>
                <a:latin typeface="Noto Naskh Arabic"/>
                <a:ea typeface="Noto Naskh Arabic"/>
                <a:cs typeface="Noto Naskh Arabic"/>
                <a:sym typeface="Noto Naskh Arabic"/>
                <a:rtl/>
              </a:rPr>
              <a:t>بالمثابرة والأمانة والتعاون تكبر الموهبة، وبالتعلّم المستمر نصنع ابتكارًا يسهم في مستقبل مشرق.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905000" y="6191250"/>
            <a:ext cx="14478000" cy="1619250"/>
            <a:chOff x="0" y="0"/>
            <a:chExt cx="19304000" cy="2159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304000" cy="2159000"/>
            </a:xfrm>
            <a:custGeom>
              <a:avLst/>
              <a:gdLst/>
              <a:ahLst/>
              <a:cxnLst/>
              <a:rect l="l" t="t" r="r" b="b"/>
              <a:pathLst>
                <a:path w="19304000" h="2159000">
                  <a:moveTo>
                    <a:pt x="0" y="0"/>
                  </a:moveTo>
                  <a:lnTo>
                    <a:pt x="19304000" y="0"/>
                  </a:lnTo>
                  <a:lnTo>
                    <a:pt x="19304000" y="2159000"/>
                  </a:lnTo>
                  <a:lnTo>
                    <a:pt x="0" y="2159000"/>
                  </a:lnTo>
                  <a:close/>
                </a:path>
              </a:pathLst>
            </a:custGeom>
            <a:solidFill>
              <a:srgbClr val="DCCAA8">
                <a:alpha val="4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9304000" cy="2197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381250" y="6372225"/>
            <a:ext cx="13525500" cy="51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320"/>
              </a:lnSpc>
            </a:pPr>
            <a:r>
              <a:rPr lang="ar-EG" sz="2700" b="1">
                <a:solidFill>
                  <a:srgbClr val="0D4F3C"/>
                </a:solidFill>
                <a:latin typeface="Noto Naskh Arabic Bold"/>
                <a:ea typeface="Noto Naskh Arabic Bold"/>
                <a:cs typeface="Noto Naskh Arabic Bold"/>
                <a:sym typeface="Noto Naskh Arabic Bold"/>
                <a:rtl/>
              </a:rPr>
              <a:t>اللهم بارك في قدراتنا ومواهبنا، ووفّقنا لتسخيرها في خدمة مجتمعنا ووطننا.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47750" y="9615488"/>
            <a:ext cx="16192500" cy="341947"/>
            <a:chOff x="0" y="0"/>
            <a:chExt cx="21590000" cy="455930"/>
          </a:xfrm>
        </p:grpSpPr>
        <p:sp>
          <p:nvSpPr>
            <p:cNvPr id="16" name="AutoShape 16"/>
            <p:cNvSpPr/>
            <p:nvPr/>
          </p:nvSpPr>
          <p:spPr>
            <a:xfrm>
              <a:off x="0" y="6350"/>
              <a:ext cx="21590000" cy="0"/>
            </a:xfrm>
            <a:prstGeom prst="line">
              <a:avLst/>
            </a:prstGeom>
            <a:ln w="12700" cap="flat">
              <a:solidFill>
                <a:srgbClr val="B58A45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65100"/>
              <a:ext cx="21590000" cy="290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1889"/>
                </a:lnSpc>
              </a:pPr>
              <a:r>
                <a:rPr lang="en-US" sz="1350">
                  <a:solidFill>
                    <a:srgbClr val="6C746D"/>
                  </a:solidFill>
                  <a:latin typeface="Noto Kufi Arabic"/>
                  <a:ea typeface="Noto Kufi Arabic"/>
                  <a:cs typeface="Noto Kufi Arabic"/>
                  <a:sym typeface="Noto Kufi Arabic"/>
                </a:rPr>
                <a:t>١٠</a:t>
              </a:r>
              <a:r>
                <a:rPr lang="ar-EG" sz="1350">
                  <a:solidFill>
                    <a:srgbClr val="6C746D"/>
                  </a:solidFill>
                  <a:latin typeface="Noto Kufi Arabic"/>
                  <a:ea typeface="Noto Kufi Arabic"/>
                  <a:cs typeface="Noto Kufi Arabic"/>
                  <a:sym typeface="Noto Kufi Arabic"/>
                  <a:rtl/>
                </a:rPr>
                <a:t>  |  مواهبنا: أفكار وإنجازات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D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D4F3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47750" y="971550"/>
            <a:ext cx="161925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100"/>
              </a:lnSpc>
            </a:pPr>
            <a:r>
              <a:rPr lang="ar-EG" sz="1500" b="1" spc="89">
                <a:solidFill>
                  <a:srgbClr val="B58A45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رسالة الإذاعة الختامية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57500" y="2095500"/>
            <a:ext cx="12573000" cy="960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80"/>
              </a:lnSpc>
            </a:pPr>
            <a:r>
              <a:rPr lang="ar-EG" sz="5700" b="1">
                <a:solidFill>
                  <a:srgbClr val="18352D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الموهبة تنمو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57500" y="3200400"/>
            <a:ext cx="12573000" cy="1137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9240"/>
              </a:lnSpc>
            </a:pPr>
            <a:r>
              <a:rPr lang="ar-EG" sz="6600" b="1">
                <a:solidFill>
                  <a:srgbClr val="0D4F3C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بالتعلّم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57500" y="4791075"/>
            <a:ext cx="12573000" cy="556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515"/>
              </a:lnSpc>
            </a:pPr>
            <a:r>
              <a:rPr lang="ar-EG" sz="3225" b="1">
                <a:solidFill>
                  <a:srgbClr val="18352D"/>
                </a:solidFill>
                <a:latin typeface="Noto Naskh Arabic Bold"/>
                <a:ea typeface="Noto Naskh Arabic Bold"/>
                <a:cs typeface="Noto Naskh Arabic Bold"/>
                <a:sym typeface="Noto Naskh Arabic Bold"/>
                <a:rtl/>
              </a:rPr>
              <a:t>وتقوى بالممارسة  •  وتزدهر بالإبداع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2095500" y="6096000"/>
            <a:ext cx="14097000" cy="1524000"/>
            <a:chOff x="0" y="0"/>
            <a:chExt cx="18796000" cy="2032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796000" cy="2032000"/>
            </a:xfrm>
            <a:custGeom>
              <a:avLst/>
              <a:gdLst/>
              <a:ahLst/>
              <a:cxnLst/>
              <a:rect l="l" t="t" r="r" b="b"/>
              <a:pathLst>
                <a:path w="18796000" h="2032000">
                  <a:moveTo>
                    <a:pt x="0" y="0"/>
                  </a:moveTo>
                  <a:lnTo>
                    <a:pt x="18796000" y="0"/>
                  </a:lnTo>
                  <a:lnTo>
                    <a:pt x="18796000" y="2032000"/>
                  </a:lnTo>
                  <a:lnTo>
                    <a:pt x="0" y="2032000"/>
                  </a:lnTo>
                  <a:close/>
                </a:path>
              </a:pathLst>
            </a:custGeom>
            <a:solidFill>
              <a:srgbClr val="0D4F3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8796000" cy="2070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857500" y="6343650"/>
            <a:ext cx="12573000" cy="721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880"/>
              </a:lnSpc>
            </a:pPr>
            <a:r>
              <a:rPr lang="ar-EG" sz="4200" b="1">
                <a:solidFill>
                  <a:srgbClr val="FFFAF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وتخدم الوطن بالعمل النافع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47750" y="9615488"/>
            <a:ext cx="16192500" cy="341947"/>
            <a:chOff x="0" y="0"/>
            <a:chExt cx="21590000" cy="455930"/>
          </a:xfrm>
        </p:grpSpPr>
        <p:sp>
          <p:nvSpPr>
            <p:cNvPr id="14" name="AutoShape 14"/>
            <p:cNvSpPr/>
            <p:nvPr/>
          </p:nvSpPr>
          <p:spPr>
            <a:xfrm>
              <a:off x="0" y="6350"/>
              <a:ext cx="21590000" cy="0"/>
            </a:xfrm>
            <a:prstGeom prst="line">
              <a:avLst/>
            </a:prstGeom>
            <a:ln w="12700" cap="flat">
              <a:solidFill>
                <a:srgbClr val="B58A45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65100"/>
              <a:ext cx="21590000" cy="290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1889"/>
                </a:lnSpc>
              </a:pPr>
              <a:r>
                <a:rPr lang="en-US" sz="1350">
                  <a:solidFill>
                    <a:srgbClr val="6C746D"/>
                  </a:solidFill>
                  <a:latin typeface="Noto Kufi Arabic"/>
                  <a:ea typeface="Noto Kufi Arabic"/>
                  <a:cs typeface="Noto Kufi Arabic"/>
                  <a:sym typeface="Noto Kufi Arabic"/>
                </a:rPr>
                <a:t>١٢</a:t>
              </a:r>
              <a:r>
                <a:rPr lang="ar-EG" sz="1350">
                  <a:solidFill>
                    <a:srgbClr val="6C746D"/>
                  </a:solidFill>
                  <a:latin typeface="Noto Kufi Arabic"/>
                  <a:ea typeface="Noto Kufi Arabic"/>
                  <a:cs typeface="Noto Kufi Arabic"/>
                  <a:sym typeface="Noto Kufi Arabic"/>
                  <a:rtl/>
                </a:rPr>
                <a:t>  |  مواهبنا: أفكار وإنجازات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4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B58A4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1047750"/>
            <a:ext cx="15621000" cy="7239000"/>
            <a:chOff x="0" y="0"/>
            <a:chExt cx="20828000" cy="9652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828000" cy="9652000"/>
            </a:xfrm>
            <a:custGeom>
              <a:avLst/>
              <a:gdLst/>
              <a:ahLst/>
              <a:cxnLst/>
              <a:rect l="l" t="t" r="r" b="b"/>
              <a:pathLst>
                <a:path w="20828000" h="9652000">
                  <a:moveTo>
                    <a:pt x="0" y="0"/>
                  </a:moveTo>
                  <a:lnTo>
                    <a:pt x="20828000" y="0"/>
                  </a:lnTo>
                  <a:lnTo>
                    <a:pt x="20828000" y="9652000"/>
                  </a:lnTo>
                  <a:lnTo>
                    <a:pt x="0" y="9652000"/>
                  </a:lnTo>
                  <a:close/>
                </a:path>
              </a:pathLst>
            </a:custGeom>
            <a:ln w="19050" cap="sq">
              <a:solidFill>
                <a:srgbClr val="B58A45"/>
              </a:solidFill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0828000" cy="9690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810000" y="1495425"/>
            <a:ext cx="10668000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100"/>
              </a:lnSpc>
            </a:pPr>
            <a:r>
              <a:rPr lang="ar-EG" sz="1500" b="1" spc="89">
                <a:solidFill>
                  <a:srgbClr val="DCCAA8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إذاعتنا الصباحية  •  مواهبنا: أفكار وإنجازات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81250" y="2867025"/>
            <a:ext cx="13525500" cy="920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256"/>
              </a:lnSpc>
            </a:pPr>
            <a:r>
              <a:rPr lang="ar-EG" sz="6150" b="1">
                <a:solidFill>
                  <a:srgbClr val="FFFAF0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شكرًا لحسن استماعكم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286250" y="5076825"/>
            <a:ext cx="9715500" cy="539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09"/>
              </a:lnSpc>
            </a:pPr>
            <a:r>
              <a:rPr lang="ar-EG" sz="3150" dirty="0">
                <a:solidFill>
                  <a:srgbClr val="DCCAA8"/>
                </a:solidFill>
                <a:latin typeface="Noto Naskh Arabic"/>
                <a:ea typeface="Noto Naskh Arabic"/>
                <a:cs typeface="Noto Naskh Arabic"/>
                <a:sym typeface="Noto Naskh Arabic"/>
                <a:rtl/>
              </a:rPr>
              <a:t>والسلام عليكم ورحمة الله وبركاته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47750" y="9615488"/>
            <a:ext cx="16192500" cy="341947"/>
            <a:chOff x="0" y="0"/>
            <a:chExt cx="21590000" cy="455930"/>
          </a:xfrm>
        </p:grpSpPr>
        <p:sp>
          <p:nvSpPr>
            <p:cNvPr id="12" name="AutoShape 12"/>
            <p:cNvSpPr/>
            <p:nvPr/>
          </p:nvSpPr>
          <p:spPr>
            <a:xfrm>
              <a:off x="0" y="6350"/>
              <a:ext cx="21590000" cy="0"/>
            </a:xfrm>
            <a:prstGeom prst="line">
              <a:avLst/>
            </a:prstGeom>
            <a:ln w="12700" cap="flat">
              <a:solidFill>
                <a:srgbClr val="DCCAA8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65100"/>
              <a:ext cx="21590000" cy="290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1889"/>
                </a:lnSpc>
              </a:pPr>
              <a:r>
                <a:rPr lang="en-US" sz="1350">
                  <a:solidFill>
                    <a:srgbClr val="DCCAA8"/>
                  </a:solidFill>
                  <a:latin typeface="Noto Kufi Arabic"/>
                  <a:ea typeface="Noto Kufi Arabic"/>
                  <a:cs typeface="Noto Kufi Arabic"/>
                  <a:sym typeface="Noto Kufi Arabic"/>
                </a:rPr>
                <a:t>١١</a:t>
              </a:r>
              <a:r>
                <a:rPr lang="ar-EG" sz="1350">
                  <a:solidFill>
                    <a:srgbClr val="DCCAA8"/>
                  </a:solidFill>
                  <a:latin typeface="Noto Kufi Arabic"/>
                  <a:ea typeface="Noto Kufi Arabic"/>
                  <a:cs typeface="Noto Kufi Arabic"/>
                  <a:sym typeface="Noto Kufi Arabic"/>
                  <a:rtl/>
                </a:rPr>
                <a:t>  |  مواهبنا: أفكار وإنجازات</a:t>
              </a:r>
            </a:p>
          </p:txBody>
        </p:sp>
      </p:grpSp>
      <p:sp>
        <p:nvSpPr>
          <p:cNvPr id="14" name="TextBox 10">
            <a:extLst>
              <a:ext uri="{FF2B5EF4-FFF2-40B4-BE49-F238E27FC236}">
                <a16:creationId xmlns:a16="http://schemas.microsoft.com/office/drawing/2014/main" id="{7BED9332-218F-B45C-C3C6-7A2DCBCCDE7B}"/>
              </a:ext>
            </a:extLst>
          </p:cNvPr>
          <p:cNvSpPr txBox="1"/>
          <p:nvPr/>
        </p:nvSpPr>
        <p:spPr>
          <a:xfrm>
            <a:off x="27214" y="7682321"/>
            <a:ext cx="9715500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4409"/>
              </a:lnSpc>
            </a:pPr>
            <a:r>
              <a:rPr lang="ar-SA" sz="3150" dirty="0">
                <a:solidFill>
                  <a:srgbClr val="DCCAA8"/>
                </a:solidFill>
                <a:latin typeface="Noto Naskh Arabic"/>
                <a:ea typeface="Noto Naskh Arabic"/>
                <a:cs typeface="Noto Naskh Arabic"/>
                <a:sym typeface="Noto Naskh Arabic"/>
                <a:rtl/>
              </a:rPr>
              <a:t>اعداد المعلمة: مرام العيسي </a:t>
            </a:r>
            <a:endParaRPr lang="ar-EG" sz="3150" dirty="0">
              <a:solidFill>
                <a:srgbClr val="DCCAA8"/>
              </a:solidFill>
              <a:latin typeface="Noto Naskh Arabic"/>
              <a:ea typeface="Noto Naskh Arabic"/>
              <a:cs typeface="Noto Naskh Arabic"/>
              <a:sym typeface="Noto Naskh Arabic"/>
              <a:rtl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D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4300"/>
            <a:chOff x="0" y="0"/>
            <a:chExt cx="24384000" cy="152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52400"/>
            </a:xfrm>
            <a:custGeom>
              <a:avLst/>
              <a:gdLst/>
              <a:ahLst/>
              <a:cxnLst/>
              <a:rect l="l" t="t" r="r" b="b"/>
              <a:pathLst>
                <a:path w="24384000" h="1524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D4F3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384000" cy="190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705600" y="677635"/>
            <a:ext cx="8096250" cy="833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1">
              <a:lnSpc>
                <a:spcPts val="6480"/>
              </a:lnSpc>
            </a:pPr>
            <a:r>
              <a:rPr lang="ar-EG" sz="5400" b="1" dirty="0">
                <a:solidFill>
                  <a:srgbClr val="18352D"/>
                </a:solidFill>
                <a:latin typeface="Noto Kufi Arabic Bold"/>
                <a:ea typeface="Noto Kufi Arabic Bold"/>
                <a:cs typeface="Noto Kufi Arabic Bold"/>
                <a:sym typeface="Noto Kufi Arabic Bold"/>
                <a:rtl/>
              </a:rPr>
              <a:t>النشيد الوطني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47750" y="9615488"/>
            <a:ext cx="16192500" cy="341947"/>
            <a:chOff x="0" y="0"/>
            <a:chExt cx="21590000" cy="455930"/>
          </a:xfrm>
        </p:grpSpPr>
        <p:sp>
          <p:nvSpPr>
            <p:cNvPr id="10" name="AutoShape 10"/>
            <p:cNvSpPr/>
            <p:nvPr/>
          </p:nvSpPr>
          <p:spPr>
            <a:xfrm>
              <a:off x="0" y="6350"/>
              <a:ext cx="21590000" cy="0"/>
            </a:xfrm>
            <a:prstGeom prst="line">
              <a:avLst/>
            </a:prstGeom>
            <a:ln w="12700" cap="flat">
              <a:solidFill>
                <a:srgbClr val="B58A45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SA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65100"/>
              <a:ext cx="21590000" cy="290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1889"/>
                </a:lnSpc>
              </a:pPr>
              <a:r>
                <a:rPr lang="en-US" sz="1350">
                  <a:solidFill>
                    <a:srgbClr val="6C746D"/>
                  </a:solidFill>
                  <a:latin typeface="Noto Kufi Arabic"/>
                  <a:ea typeface="Noto Kufi Arabic"/>
                  <a:cs typeface="Noto Kufi Arabic"/>
                  <a:sym typeface="Noto Kufi Arabic"/>
                </a:rPr>
                <a:t>٠٢</a:t>
              </a:r>
              <a:r>
                <a:rPr lang="ar-EG" sz="1350">
                  <a:solidFill>
                    <a:srgbClr val="6C746D"/>
                  </a:solidFill>
                  <a:latin typeface="Noto Kufi Arabic"/>
                  <a:ea typeface="Noto Kufi Arabic"/>
                  <a:cs typeface="Noto Kufi Arabic"/>
                  <a:sym typeface="Noto Kufi Arabic"/>
                  <a:rtl/>
                </a:rPr>
                <a:t>  |  مواهبنا: أفكار وإنجازات</a:t>
              </a:r>
            </a:p>
          </p:txBody>
        </p:sp>
      </p:grpSp>
      <p:pic>
        <p:nvPicPr>
          <p:cNvPr id="12" name="النشيد الوطني السعودي الرسمي.mp4">
            <a:hlinkClick r:id="" action="ppaction://media"/>
            <a:extLst>
              <a:ext uri="{FF2B5EF4-FFF2-40B4-BE49-F238E27FC236}">
                <a16:creationId xmlns:a16="http://schemas.microsoft.com/office/drawing/2014/main" id="{CDEC2590-DC94-A151-2B61-24A97E6F30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5800" y="2400087"/>
            <a:ext cx="17449800" cy="64945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47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</TotalTime>
  <Words>486</Words>
  <Application>Microsoft Macintosh PowerPoint</Application>
  <PresentationFormat>Custom</PresentationFormat>
  <Paragraphs>96</Paragraphs>
  <Slides>13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Calibri</vt:lpstr>
      <vt:lpstr>Noto Naskh Arabic</vt:lpstr>
      <vt:lpstr>Noto Kufi Arabic</vt:lpstr>
      <vt:lpstr>Times New Roman</vt:lpstr>
      <vt:lpstr>Noto Naskh Arabic Bold</vt:lpstr>
      <vt:lpstr>Noto Kufi Arabic Bold</vt:lpstr>
      <vt:lpstr>Arial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مواهبنا: أفكار وإنجازات</dc:title>
  <cp:lastModifiedBy>Rajeh Alknani</cp:lastModifiedBy>
  <cp:revision>3</cp:revision>
  <dcterms:created xsi:type="dcterms:W3CDTF">2006-08-16T00:00:00Z</dcterms:created>
  <dcterms:modified xsi:type="dcterms:W3CDTF">2026-10-13T03:50:01Z</dcterms:modified>
  <dc:identifier>DAHXIB0YHBQ</dc:identifier>
</cp:coreProperties>
</file>